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6" r:id="rId4"/>
    <p:sldId id="260" r:id="rId5"/>
    <p:sldId id="261" r:id="rId6"/>
    <p:sldId id="267" r:id="rId7"/>
    <p:sldId id="274" r:id="rId8"/>
    <p:sldId id="265" r:id="rId9"/>
    <p:sldId id="268" r:id="rId10"/>
    <p:sldId id="263" r:id="rId11"/>
    <p:sldId id="264" r:id="rId12"/>
    <p:sldId id="269" r:id="rId13"/>
    <p:sldId id="270" r:id="rId14"/>
    <p:sldId id="272" r:id="rId15"/>
    <p:sldId id="273" r:id="rId16"/>
  </p:sldIdLst>
  <p:sldSz cx="9144000" cy="6858000" type="screen4x3"/>
  <p:notesSz cx="9872663"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Beirens" initials="H" lastIdx="8" clrIdx="0"/>
  <p:cmAuthor id="1" name="Capano, Francesca" initials="CF" lastIdx="24" clrIdx="1">
    <p:extLst>
      <p:ext uri="{19B8F6BF-5375-455C-9EA6-DF929625EA0E}">
        <p15:presenceInfo xmlns:p15="http://schemas.microsoft.com/office/powerpoint/2012/main" userId="S-1-5-21-2338163137-2684688362-157462135-68478" providerId="AD"/>
      </p:ext>
    </p:extLst>
  </p:cmAuthor>
  <p:cmAuthor id="2" name="Maas, Sheila" initials="MS" lastIdx="7" clrIdx="2">
    <p:extLst>
      <p:ext uri="{19B8F6BF-5375-455C-9EA6-DF929625EA0E}">
        <p15:presenceInfo xmlns:p15="http://schemas.microsoft.com/office/powerpoint/2012/main" userId="S-1-5-21-2338163137-2684688362-157462135-9301" providerId="AD"/>
      </p:ext>
    </p:extLst>
  </p:cmAuthor>
  <p:cmAuthor id="3" name="Ave Lauren" initials="AL" lastIdx="1" clrIdx="3">
    <p:extLst>
      <p:ext uri="{19B8F6BF-5375-455C-9EA6-DF929625EA0E}">
        <p15:presenceInfo xmlns:p15="http://schemas.microsoft.com/office/powerpoint/2012/main" userId="Ave Lau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6" autoAdjust="0"/>
  </p:normalViewPr>
  <p:slideViewPr>
    <p:cSldViewPr>
      <p:cViewPr varScale="1">
        <p:scale>
          <a:sx n="106" d="100"/>
          <a:sy n="106" d="100"/>
        </p:scale>
        <p:origin x="17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9230" cy="340265"/>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5591129" y="1"/>
            <a:ext cx="4279230" cy="340265"/>
          </a:xfrm>
          <a:prstGeom prst="rect">
            <a:avLst/>
          </a:prstGeom>
        </p:spPr>
        <p:txBody>
          <a:bodyPr vert="horz" lIns="91440" tIns="45720" rIns="91440" bIns="45720" rtlCol="0"/>
          <a:lstStyle>
            <a:lvl1pPr algn="r">
              <a:defRPr sz="1200"/>
            </a:lvl1pPr>
          </a:lstStyle>
          <a:p>
            <a:fld id="{2F0BCD98-2D5B-4AA5-A833-33C0D92A309A}" type="datetimeFigureOut">
              <a:rPr lang="et-EE" smtClean="0"/>
              <a:t>19.06.2019</a:t>
            </a:fld>
            <a:endParaRPr lang="et-EE"/>
          </a:p>
        </p:txBody>
      </p:sp>
      <p:sp>
        <p:nvSpPr>
          <p:cNvPr id="4" name="Footer Placeholder 3"/>
          <p:cNvSpPr>
            <a:spLocks noGrp="1"/>
          </p:cNvSpPr>
          <p:nvPr>
            <p:ph type="ftr" sz="quarter" idx="2"/>
          </p:nvPr>
        </p:nvSpPr>
        <p:spPr>
          <a:xfrm>
            <a:off x="0" y="6457411"/>
            <a:ext cx="4279230" cy="340265"/>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5591129" y="6457411"/>
            <a:ext cx="4279230" cy="340265"/>
          </a:xfrm>
          <a:prstGeom prst="rect">
            <a:avLst/>
          </a:prstGeom>
        </p:spPr>
        <p:txBody>
          <a:bodyPr vert="horz" lIns="91440" tIns="45720" rIns="91440" bIns="45720" rtlCol="0" anchor="b"/>
          <a:lstStyle>
            <a:lvl1pPr algn="r">
              <a:defRPr sz="1200"/>
            </a:lvl1pPr>
          </a:lstStyle>
          <a:p>
            <a:fld id="{5DAA9411-DB5A-47B8-BAC6-9C1BE9D86B39}" type="slidenum">
              <a:rPr lang="et-EE" smtClean="0"/>
              <a:t>‹#›</a:t>
            </a:fld>
            <a:endParaRPr lang="et-EE"/>
          </a:p>
        </p:txBody>
      </p:sp>
    </p:spTree>
    <p:extLst>
      <p:ext uri="{BB962C8B-B14F-4D97-AF65-F5344CB8AC3E}">
        <p14:creationId xmlns:p14="http://schemas.microsoft.com/office/powerpoint/2010/main" val="170641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6" y="0"/>
            <a:ext cx="4278154" cy="339884"/>
          </a:xfrm>
          <a:prstGeom prst="rect">
            <a:avLst/>
          </a:prstGeom>
        </p:spPr>
        <p:txBody>
          <a:bodyPr vert="horz" lIns="91440" tIns="45720" rIns="91440" bIns="45720" rtlCol="0"/>
          <a:lstStyle>
            <a:lvl1pPr algn="r">
              <a:defRPr sz="1200"/>
            </a:lvl1pPr>
          </a:lstStyle>
          <a:p>
            <a:fld id="{978608F1-A6AF-4751-B06E-21C0E1B08119}" type="datetimeFigureOut">
              <a:rPr lang="en-GB" smtClean="0"/>
              <a:t>19/06/2019</a:t>
            </a:fld>
            <a:endParaRPr lang="en-GB"/>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1"/>
            <a:ext cx="4278154"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6" y="6456611"/>
            <a:ext cx="4278154" cy="339884"/>
          </a:xfrm>
          <a:prstGeom prst="rect">
            <a:avLst/>
          </a:prstGeom>
        </p:spPr>
        <p:txBody>
          <a:bodyPr vert="horz" lIns="91440" tIns="45720" rIns="91440" bIns="45720" rtlCol="0" anchor="b"/>
          <a:lstStyle>
            <a:lvl1pPr algn="r">
              <a:defRPr sz="1200"/>
            </a:lvl1pPr>
          </a:lstStyle>
          <a:p>
            <a:fld id="{68C3C57A-EAF7-4D85-B73F-A4C8A385DB53}" type="slidenum">
              <a:rPr lang="en-GB" smtClean="0"/>
              <a:t>‹#›</a:t>
            </a:fld>
            <a:endParaRPr lang="en-GB"/>
          </a:p>
        </p:txBody>
      </p:sp>
    </p:spTree>
    <p:extLst>
      <p:ext uri="{BB962C8B-B14F-4D97-AF65-F5344CB8AC3E}">
        <p14:creationId xmlns:p14="http://schemas.microsoft.com/office/powerpoint/2010/main" val="198921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err="1" smtClean="0"/>
              <a:t>Komisjoni</a:t>
            </a:r>
            <a:r>
              <a:rPr lang="en-US" b="1" dirty="0" smtClean="0"/>
              <a:t> </a:t>
            </a:r>
            <a:r>
              <a:rPr lang="en-US" b="1" dirty="0" err="1" smtClean="0"/>
              <a:t>Teatis</a:t>
            </a:r>
            <a:r>
              <a:rPr lang="en-US" b="1" dirty="0" smtClean="0"/>
              <a:t> </a:t>
            </a:r>
            <a:r>
              <a:rPr lang="en-US" b="1" dirty="0" err="1" smtClean="0"/>
              <a:t>Euroopa</a:t>
            </a:r>
            <a:r>
              <a:rPr lang="en-US" b="1" dirty="0" smtClean="0"/>
              <a:t> </a:t>
            </a:r>
            <a:r>
              <a:rPr lang="en-US" b="1" dirty="0" err="1" smtClean="0"/>
              <a:t>Parlamendile</a:t>
            </a:r>
            <a:r>
              <a:rPr lang="en-US" b="1" dirty="0" smtClean="0"/>
              <a:t> ja </a:t>
            </a:r>
            <a:r>
              <a:rPr lang="en-US" b="1" dirty="0" err="1" smtClean="0"/>
              <a:t>Nõukogule</a:t>
            </a:r>
            <a:r>
              <a:rPr lang="en-US" b="1" dirty="0" smtClean="0"/>
              <a:t> "</a:t>
            </a:r>
            <a:r>
              <a:rPr lang="en-US" b="1" dirty="0" err="1" smtClean="0"/>
              <a:t>Rohkem</a:t>
            </a:r>
            <a:r>
              <a:rPr lang="en-US" b="1" dirty="0" smtClean="0"/>
              <a:t> </a:t>
            </a:r>
            <a:r>
              <a:rPr lang="en-US" b="1" dirty="0" err="1" smtClean="0"/>
              <a:t>võimalusi</a:t>
            </a:r>
            <a:r>
              <a:rPr lang="en-US" b="1" dirty="0" smtClean="0"/>
              <a:t> </a:t>
            </a:r>
            <a:r>
              <a:rPr lang="en-US" b="1" dirty="0" err="1" smtClean="0"/>
              <a:t>seaduslikult</a:t>
            </a:r>
            <a:r>
              <a:rPr lang="en-US" b="1" dirty="0" smtClean="0"/>
              <a:t> </a:t>
            </a:r>
            <a:r>
              <a:rPr lang="en-US" b="1" dirty="0" err="1" smtClean="0"/>
              <a:t>Euroopasse</a:t>
            </a:r>
            <a:r>
              <a:rPr lang="en-US" b="1" dirty="0" smtClean="0"/>
              <a:t> </a:t>
            </a:r>
            <a:r>
              <a:rPr lang="en-US" b="1" dirty="0" err="1" smtClean="0"/>
              <a:t>sisenemiseks</a:t>
            </a:r>
            <a:r>
              <a:rPr lang="en-US" b="1" dirty="0" smtClean="0"/>
              <a:t>: </a:t>
            </a:r>
            <a:r>
              <a:rPr lang="en-US" b="1" dirty="0" err="1" smtClean="0"/>
              <a:t>tasakaalustatud</a:t>
            </a:r>
            <a:r>
              <a:rPr lang="en-US" b="1" dirty="0" smtClean="0"/>
              <a:t> ja </a:t>
            </a:r>
            <a:r>
              <a:rPr lang="en-US" b="1" dirty="0" err="1" smtClean="0"/>
              <a:t>tervikliku</a:t>
            </a:r>
            <a:r>
              <a:rPr lang="en-US" b="1" baseline="0" dirty="0" smtClean="0"/>
              <a:t> </a:t>
            </a:r>
            <a:r>
              <a:rPr lang="en-US" b="1" dirty="0" err="1" smtClean="0"/>
              <a:t>rändepoliitika</a:t>
            </a:r>
            <a:r>
              <a:rPr lang="en-US" b="1" dirty="0" smtClean="0"/>
              <a:t> </a:t>
            </a:r>
            <a:r>
              <a:rPr lang="en-US" b="1" dirty="0" err="1" smtClean="0"/>
              <a:t>lahutamatu</a:t>
            </a:r>
            <a:r>
              <a:rPr lang="en-US" b="1" dirty="0" smtClean="0"/>
              <a:t> </a:t>
            </a:r>
            <a:r>
              <a:rPr lang="en-US" b="1" dirty="0" err="1" smtClean="0"/>
              <a:t>osa</a:t>
            </a:r>
            <a:r>
              <a:rPr lang="en-US" b="1" dirty="0" smtClean="0"/>
              <a:t>“</a:t>
            </a:r>
          </a:p>
          <a:p>
            <a:endParaRPr lang="en-US" dirty="0" smtClean="0"/>
          </a:p>
          <a:p>
            <a:pPr marL="228600" indent="-228600">
              <a:buFont typeface="+mj-lt"/>
              <a:buAutoNum type="arabicPeriod"/>
            </a:pPr>
            <a:r>
              <a:rPr lang="en-US" dirty="0" err="1" smtClean="0"/>
              <a:t>Üldine</a:t>
            </a:r>
            <a:r>
              <a:rPr lang="en-US" dirty="0" smtClean="0"/>
              <a:t> </a:t>
            </a:r>
            <a:r>
              <a:rPr lang="en-US" dirty="0" err="1" smtClean="0"/>
              <a:t>eesmärk</a:t>
            </a:r>
            <a:r>
              <a:rPr lang="en-US" dirty="0" smtClean="0"/>
              <a:t> on </a:t>
            </a:r>
            <a:r>
              <a:rPr lang="en-US" dirty="0" err="1" smtClean="0"/>
              <a:t>muuta</a:t>
            </a:r>
            <a:r>
              <a:rPr lang="en-US" dirty="0" smtClean="0"/>
              <a:t> </a:t>
            </a:r>
            <a:r>
              <a:rPr lang="en-US" b="1" dirty="0" err="1" smtClean="0"/>
              <a:t>ELi</a:t>
            </a:r>
            <a:r>
              <a:rPr lang="en-US" b="1" dirty="0" smtClean="0"/>
              <a:t> </a:t>
            </a:r>
            <a:r>
              <a:rPr lang="en-US" b="1" dirty="0" err="1" smtClean="0"/>
              <a:t>sinine</a:t>
            </a:r>
            <a:r>
              <a:rPr lang="en-US" b="1" dirty="0" smtClean="0"/>
              <a:t> </a:t>
            </a:r>
            <a:r>
              <a:rPr lang="en-US" b="1" dirty="0" err="1" smtClean="0"/>
              <a:t>kaart</a:t>
            </a:r>
            <a:r>
              <a:rPr lang="en-US" b="1" dirty="0" smtClean="0"/>
              <a:t> </a:t>
            </a:r>
            <a:r>
              <a:rPr lang="en-US" dirty="0" err="1" smtClean="0"/>
              <a:t>atraktiivsemaks</a:t>
            </a:r>
            <a:r>
              <a:rPr lang="en-US" dirty="0" smtClean="0"/>
              <a:t>, </a:t>
            </a:r>
            <a:r>
              <a:rPr lang="en-US" dirty="0" err="1" smtClean="0"/>
              <a:t>nähes</a:t>
            </a:r>
            <a:r>
              <a:rPr lang="en-US" dirty="0" smtClean="0"/>
              <a:t> </a:t>
            </a:r>
            <a:r>
              <a:rPr lang="en-US" dirty="0" err="1" smtClean="0"/>
              <a:t>ette</a:t>
            </a:r>
            <a:r>
              <a:rPr lang="en-US" dirty="0" smtClean="0"/>
              <a:t> </a:t>
            </a:r>
            <a:r>
              <a:rPr lang="en-US" dirty="0" err="1" smtClean="0"/>
              <a:t>ühtse</a:t>
            </a:r>
            <a:r>
              <a:rPr lang="en-US" dirty="0" smtClean="0"/>
              <a:t> </a:t>
            </a:r>
            <a:r>
              <a:rPr lang="en-US" dirty="0" err="1" smtClean="0"/>
              <a:t>ELi</a:t>
            </a:r>
            <a:r>
              <a:rPr lang="en-US" dirty="0" smtClean="0"/>
              <a:t> </a:t>
            </a:r>
            <a:r>
              <a:rPr lang="en-US" dirty="0" err="1" smtClean="0"/>
              <a:t>ülese</a:t>
            </a:r>
            <a:r>
              <a:rPr lang="en-US" dirty="0" smtClean="0"/>
              <a:t> </a:t>
            </a:r>
            <a:r>
              <a:rPr lang="en-US" dirty="0" err="1" smtClean="0"/>
              <a:t>süsteemi</a:t>
            </a:r>
            <a:r>
              <a:rPr lang="en-US" dirty="0" smtClean="0"/>
              <a:t> </a:t>
            </a:r>
            <a:r>
              <a:rPr lang="en-US" dirty="0" err="1" smtClean="0"/>
              <a:t>paindlikumate</a:t>
            </a:r>
            <a:r>
              <a:rPr lang="en-US" dirty="0" smtClean="0"/>
              <a:t> </a:t>
            </a:r>
            <a:r>
              <a:rPr lang="en-US" dirty="0" err="1" smtClean="0"/>
              <a:t>vastuvõtutingimustega</a:t>
            </a:r>
            <a:r>
              <a:rPr lang="en-US" dirty="0" smtClean="0"/>
              <a:t> </a:t>
            </a:r>
            <a:r>
              <a:rPr lang="en-US" dirty="0" err="1" smtClean="0"/>
              <a:t>ning</a:t>
            </a:r>
            <a:r>
              <a:rPr lang="en-US" dirty="0" smtClean="0"/>
              <a:t> </a:t>
            </a:r>
            <a:r>
              <a:rPr lang="en-US" dirty="0" err="1" smtClean="0"/>
              <a:t>parandades</a:t>
            </a:r>
            <a:r>
              <a:rPr lang="en-US" dirty="0" smtClean="0"/>
              <a:t> ja </a:t>
            </a:r>
            <a:r>
              <a:rPr lang="en-US" dirty="0" err="1" smtClean="0"/>
              <a:t>lihtsustades</a:t>
            </a:r>
            <a:r>
              <a:rPr lang="en-US" dirty="0" smtClean="0"/>
              <a:t> </a:t>
            </a:r>
            <a:r>
              <a:rPr lang="en-US" dirty="0" err="1" smtClean="0"/>
              <a:t>vastuvõtumenetlusi</a:t>
            </a:r>
            <a:r>
              <a:rPr lang="en-US" dirty="0" smtClean="0"/>
              <a:t>. </a:t>
            </a:r>
            <a:r>
              <a:rPr lang="en-US" dirty="0" err="1" smtClean="0"/>
              <a:t>Eeskätt</a:t>
            </a:r>
            <a:r>
              <a:rPr lang="en-US" dirty="0" smtClean="0"/>
              <a:t> </a:t>
            </a:r>
            <a:r>
              <a:rPr lang="en-US" dirty="0" err="1" smtClean="0"/>
              <a:t>tõhustatakse</a:t>
            </a:r>
            <a:r>
              <a:rPr lang="en-US" dirty="0" smtClean="0"/>
              <a:t> </a:t>
            </a:r>
            <a:r>
              <a:rPr lang="en-US" dirty="0" err="1" smtClean="0"/>
              <a:t>ettepanekuga</a:t>
            </a:r>
            <a:r>
              <a:rPr lang="en-US" dirty="0" smtClean="0"/>
              <a:t> </a:t>
            </a:r>
            <a:r>
              <a:rPr lang="en-US" dirty="0" err="1" smtClean="0"/>
              <a:t>ELi-sisest</a:t>
            </a:r>
            <a:r>
              <a:rPr lang="en-US" dirty="0" smtClean="0"/>
              <a:t> </a:t>
            </a:r>
            <a:r>
              <a:rPr lang="en-US" dirty="0" err="1" smtClean="0"/>
              <a:t>liikuvust</a:t>
            </a:r>
            <a:r>
              <a:rPr lang="en-US" dirty="0" smtClean="0"/>
              <a:t>, </a:t>
            </a:r>
            <a:r>
              <a:rPr lang="en-US" dirty="0" err="1" smtClean="0"/>
              <a:t>lihtsustatakse</a:t>
            </a:r>
            <a:r>
              <a:rPr lang="en-US" dirty="0" smtClean="0"/>
              <a:t> </a:t>
            </a:r>
            <a:r>
              <a:rPr lang="en-US" dirty="0" err="1" smtClean="0"/>
              <a:t>nii</a:t>
            </a:r>
            <a:r>
              <a:rPr lang="en-US" dirty="0" smtClean="0"/>
              <a:t> </a:t>
            </a:r>
            <a:r>
              <a:rPr lang="en-US" dirty="0" err="1" smtClean="0"/>
              <a:t>lühiajaliste</a:t>
            </a:r>
            <a:r>
              <a:rPr lang="en-US" dirty="0" smtClean="0"/>
              <a:t> (</a:t>
            </a:r>
            <a:r>
              <a:rPr lang="en-US" dirty="0" err="1" smtClean="0"/>
              <a:t>kuni</a:t>
            </a:r>
            <a:r>
              <a:rPr lang="en-US" dirty="0" smtClean="0"/>
              <a:t> 90-päevased </a:t>
            </a:r>
            <a:r>
              <a:rPr lang="en-US" dirty="0" err="1" smtClean="0"/>
              <a:t>lühikesed</a:t>
            </a:r>
            <a:r>
              <a:rPr lang="en-US" dirty="0" smtClean="0"/>
              <a:t> </a:t>
            </a:r>
            <a:r>
              <a:rPr lang="en-US" dirty="0" err="1" smtClean="0"/>
              <a:t>tööreisid</a:t>
            </a:r>
            <a:r>
              <a:rPr lang="en-US" dirty="0" smtClean="0"/>
              <a:t> </a:t>
            </a:r>
            <a:r>
              <a:rPr lang="en-US" dirty="0" err="1" smtClean="0"/>
              <a:t>liikmesriikides</a:t>
            </a:r>
            <a:r>
              <a:rPr lang="en-US" dirty="0" smtClean="0"/>
              <a:t>) </a:t>
            </a:r>
            <a:r>
              <a:rPr lang="en-US" dirty="0" err="1" smtClean="0"/>
              <a:t>kui</a:t>
            </a:r>
            <a:r>
              <a:rPr lang="en-US" dirty="0" smtClean="0"/>
              <a:t> </a:t>
            </a:r>
            <a:r>
              <a:rPr lang="en-US" dirty="0" err="1" smtClean="0"/>
              <a:t>ka</a:t>
            </a:r>
            <a:r>
              <a:rPr lang="en-US" dirty="0" smtClean="0"/>
              <a:t> </a:t>
            </a:r>
            <a:r>
              <a:rPr lang="en-US" dirty="0" err="1" smtClean="0"/>
              <a:t>pikaajalise</a:t>
            </a:r>
            <a:r>
              <a:rPr lang="en-US" dirty="0" smtClean="0"/>
              <a:t> </a:t>
            </a:r>
            <a:r>
              <a:rPr lang="en-US" dirty="0" err="1" smtClean="0"/>
              <a:t>liikuvuse</a:t>
            </a:r>
            <a:r>
              <a:rPr lang="en-US" dirty="0" smtClean="0"/>
              <a:t> </a:t>
            </a:r>
            <a:r>
              <a:rPr lang="en-US" dirty="0" err="1" smtClean="0"/>
              <a:t>menetlusi</a:t>
            </a:r>
            <a:r>
              <a:rPr lang="en-US" dirty="0" smtClean="0"/>
              <a:t>; </a:t>
            </a:r>
            <a:r>
              <a:rPr lang="en-US" dirty="0" err="1" smtClean="0"/>
              <a:t>ettepanekuga</a:t>
            </a:r>
            <a:r>
              <a:rPr lang="en-US" dirty="0" smtClean="0"/>
              <a:t> </a:t>
            </a:r>
            <a:r>
              <a:rPr lang="en-US" dirty="0" err="1" smtClean="0"/>
              <a:t>vähendatakse</a:t>
            </a:r>
            <a:r>
              <a:rPr lang="en-US" dirty="0" smtClean="0"/>
              <a:t> </a:t>
            </a:r>
            <a:r>
              <a:rPr lang="en-US" dirty="0" err="1" smtClean="0"/>
              <a:t>palgakünnist</a:t>
            </a:r>
            <a:r>
              <a:rPr lang="en-US" dirty="0" smtClean="0"/>
              <a:t>, </a:t>
            </a:r>
            <a:r>
              <a:rPr lang="en-US" dirty="0" err="1" smtClean="0"/>
              <a:t>luues</a:t>
            </a:r>
            <a:r>
              <a:rPr lang="en-US" dirty="0" smtClean="0"/>
              <a:t> </a:t>
            </a:r>
            <a:r>
              <a:rPr lang="en-US" dirty="0" err="1" smtClean="0"/>
              <a:t>paindliku</a:t>
            </a:r>
            <a:r>
              <a:rPr lang="en-US" dirty="0" smtClean="0"/>
              <a:t> </a:t>
            </a:r>
            <a:r>
              <a:rPr lang="en-US" dirty="0" err="1" smtClean="0"/>
              <a:t>vahemiku</a:t>
            </a:r>
            <a:r>
              <a:rPr lang="en-US" dirty="0" smtClean="0"/>
              <a:t>, mille </a:t>
            </a:r>
            <a:r>
              <a:rPr lang="en-US" dirty="0" err="1" smtClean="0"/>
              <a:t>piires</a:t>
            </a:r>
            <a:r>
              <a:rPr lang="en-US" dirty="0" smtClean="0"/>
              <a:t> </a:t>
            </a:r>
            <a:r>
              <a:rPr lang="en-US" dirty="0" err="1" smtClean="0"/>
              <a:t>saavad</a:t>
            </a:r>
            <a:r>
              <a:rPr lang="en-US" dirty="0" smtClean="0"/>
              <a:t> </a:t>
            </a:r>
            <a:r>
              <a:rPr lang="en-US" dirty="0" err="1" smtClean="0"/>
              <a:t>liikmesriigid</a:t>
            </a:r>
            <a:r>
              <a:rPr lang="en-US" dirty="0" smtClean="0"/>
              <a:t> </a:t>
            </a:r>
            <a:r>
              <a:rPr lang="en-US" dirty="0" err="1" smtClean="0"/>
              <a:t>kohandada</a:t>
            </a:r>
            <a:r>
              <a:rPr lang="en-US" dirty="0" smtClean="0"/>
              <a:t> </a:t>
            </a:r>
            <a:r>
              <a:rPr lang="en-US" dirty="0" err="1" smtClean="0"/>
              <a:t>künnist</a:t>
            </a:r>
            <a:r>
              <a:rPr lang="en-US" dirty="0" smtClean="0"/>
              <a:t> </a:t>
            </a:r>
            <a:r>
              <a:rPr lang="en-US" dirty="0" err="1" smtClean="0"/>
              <a:t>vastavalt</a:t>
            </a:r>
            <a:r>
              <a:rPr lang="en-US" dirty="0" smtClean="0"/>
              <a:t> </a:t>
            </a:r>
            <a:r>
              <a:rPr lang="en-US" dirty="0" err="1" smtClean="0"/>
              <a:t>nende</a:t>
            </a:r>
            <a:r>
              <a:rPr lang="en-US" dirty="0" smtClean="0"/>
              <a:t> </a:t>
            </a:r>
            <a:r>
              <a:rPr lang="en-US" dirty="0" err="1" smtClean="0"/>
              <a:t>olukorrale</a:t>
            </a:r>
            <a:r>
              <a:rPr lang="en-US" dirty="0" smtClean="0"/>
              <a:t> </a:t>
            </a:r>
            <a:r>
              <a:rPr lang="en-US" dirty="0" err="1" smtClean="0"/>
              <a:t>tööturul</a:t>
            </a:r>
            <a:r>
              <a:rPr lang="en-US" dirty="0" smtClean="0"/>
              <a:t>; </a:t>
            </a:r>
            <a:r>
              <a:rPr lang="en-US" dirty="0" err="1" smtClean="0"/>
              <a:t>samuti</a:t>
            </a:r>
            <a:r>
              <a:rPr lang="en-US" dirty="0" smtClean="0"/>
              <a:t> </a:t>
            </a:r>
            <a:r>
              <a:rPr lang="en-US" dirty="0" err="1" smtClean="0"/>
              <a:t>nähakse</a:t>
            </a:r>
            <a:r>
              <a:rPr lang="en-US" dirty="0" smtClean="0"/>
              <a:t> </a:t>
            </a:r>
            <a:r>
              <a:rPr lang="en-US" dirty="0" err="1" smtClean="0"/>
              <a:t>sellega</a:t>
            </a:r>
            <a:r>
              <a:rPr lang="en-US" dirty="0" smtClean="0"/>
              <a:t> </a:t>
            </a:r>
            <a:r>
              <a:rPr lang="en-US" dirty="0" err="1" smtClean="0"/>
              <a:t>ette</a:t>
            </a:r>
            <a:r>
              <a:rPr lang="en-US" dirty="0" smtClean="0"/>
              <a:t> </a:t>
            </a:r>
            <a:r>
              <a:rPr lang="en-US" dirty="0" err="1" smtClean="0"/>
              <a:t>paremad</a:t>
            </a:r>
            <a:r>
              <a:rPr lang="en-US" dirty="0" smtClean="0"/>
              <a:t> </a:t>
            </a:r>
            <a:r>
              <a:rPr lang="en-US" dirty="0" err="1" smtClean="0"/>
              <a:t>tingimused</a:t>
            </a:r>
            <a:r>
              <a:rPr lang="en-US" dirty="0" smtClean="0"/>
              <a:t> </a:t>
            </a:r>
            <a:r>
              <a:rPr lang="en-US" dirty="0" err="1" smtClean="0"/>
              <a:t>hiljuti</a:t>
            </a:r>
            <a:r>
              <a:rPr lang="en-US" dirty="0" smtClean="0"/>
              <a:t> </a:t>
            </a:r>
            <a:r>
              <a:rPr lang="en-US" dirty="0" err="1" smtClean="0"/>
              <a:t>kooli</a:t>
            </a:r>
            <a:r>
              <a:rPr lang="en-US" dirty="0" smtClean="0"/>
              <a:t> </a:t>
            </a:r>
            <a:r>
              <a:rPr lang="en-US" dirty="0" err="1" smtClean="0"/>
              <a:t>lõpetanud</a:t>
            </a:r>
            <a:r>
              <a:rPr lang="en-US" dirty="0" smtClean="0"/>
              <a:t> </a:t>
            </a:r>
            <a:r>
              <a:rPr lang="en-US" dirty="0" err="1" smtClean="0"/>
              <a:t>kolmandate</a:t>
            </a:r>
            <a:r>
              <a:rPr lang="en-US" dirty="0" smtClean="0"/>
              <a:t> </a:t>
            </a:r>
            <a:r>
              <a:rPr lang="en-US" dirty="0" err="1" smtClean="0"/>
              <a:t>riikide</a:t>
            </a:r>
            <a:r>
              <a:rPr lang="en-US" dirty="0" smtClean="0"/>
              <a:t> </a:t>
            </a:r>
            <a:r>
              <a:rPr lang="en-US" dirty="0" err="1" smtClean="0"/>
              <a:t>kodanikele</a:t>
            </a:r>
            <a:r>
              <a:rPr lang="en-US" dirty="0" smtClean="0"/>
              <a:t> ja </a:t>
            </a:r>
            <a:r>
              <a:rPr lang="en-US" dirty="0" err="1" smtClean="0"/>
              <a:t>töötajatele</a:t>
            </a:r>
            <a:r>
              <a:rPr lang="en-US" dirty="0" smtClean="0"/>
              <a:t> </a:t>
            </a:r>
            <a:r>
              <a:rPr lang="en-US" dirty="0" err="1" smtClean="0"/>
              <a:t>tööjõupuuduses</a:t>
            </a:r>
            <a:r>
              <a:rPr lang="en-US" dirty="0" smtClean="0"/>
              <a:t> </a:t>
            </a:r>
            <a:r>
              <a:rPr lang="en-US" dirty="0" err="1" smtClean="0"/>
              <a:t>olevates</a:t>
            </a:r>
            <a:r>
              <a:rPr lang="en-US" dirty="0" smtClean="0"/>
              <a:t> </a:t>
            </a:r>
            <a:r>
              <a:rPr lang="en-US" dirty="0" err="1" smtClean="0"/>
              <a:t>valdkondades</a:t>
            </a:r>
            <a:r>
              <a:rPr lang="en-US" dirty="0" smtClean="0"/>
              <a:t>. </a:t>
            </a:r>
            <a:r>
              <a:rPr lang="en-US" dirty="0" err="1" smtClean="0"/>
              <a:t>Lisaks</a:t>
            </a:r>
            <a:r>
              <a:rPr lang="en-US" dirty="0" smtClean="0"/>
              <a:t> </a:t>
            </a:r>
            <a:r>
              <a:rPr lang="en-US" dirty="0" err="1" smtClean="0"/>
              <a:t>suurendab</a:t>
            </a:r>
            <a:r>
              <a:rPr lang="en-US" dirty="0" smtClean="0"/>
              <a:t> </a:t>
            </a:r>
            <a:r>
              <a:rPr lang="en-US" dirty="0" err="1" smtClean="0"/>
              <a:t>ettepanek</a:t>
            </a:r>
            <a:r>
              <a:rPr lang="en-US" dirty="0" smtClean="0"/>
              <a:t> </a:t>
            </a:r>
            <a:r>
              <a:rPr lang="en-US" dirty="0" err="1" smtClean="0"/>
              <a:t>nii</a:t>
            </a:r>
            <a:r>
              <a:rPr lang="en-US" dirty="0" smtClean="0"/>
              <a:t> </a:t>
            </a:r>
            <a:r>
              <a:rPr lang="en-US" dirty="0" err="1" smtClean="0"/>
              <a:t>sinise</a:t>
            </a:r>
            <a:r>
              <a:rPr lang="en-US" dirty="0" smtClean="0"/>
              <a:t> </a:t>
            </a:r>
            <a:r>
              <a:rPr lang="en-US" dirty="0" err="1" smtClean="0"/>
              <a:t>kaardi</a:t>
            </a:r>
            <a:r>
              <a:rPr lang="en-US" dirty="0" smtClean="0"/>
              <a:t> </a:t>
            </a:r>
            <a:r>
              <a:rPr lang="en-US" dirty="0" err="1" smtClean="0"/>
              <a:t>omanike</a:t>
            </a:r>
            <a:r>
              <a:rPr lang="en-US" dirty="0" smtClean="0"/>
              <a:t> </a:t>
            </a:r>
            <a:r>
              <a:rPr lang="en-US" dirty="0" err="1" smtClean="0"/>
              <a:t>õigusi</a:t>
            </a:r>
            <a:r>
              <a:rPr lang="en-US" dirty="0" smtClean="0"/>
              <a:t> (</a:t>
            </a:r>
            <a:r>
              <a:rPr lang="en-US" dirty="0" err="1" smtClean="0"/>
              <a:t>võimaldades</a:t>
            </a:r>
            <a:r>
              <a:rPr lang="en-US" dirty="0" smtClean="0"/>
              <a:t> </a:t>
            </a:r>
            <a:r>
              <a:rPr lang="en-US" dirty="0" err="1" smtClean="0"/>
              <a:t>pikaajalise</a:t>
            </a:r>
            <a:r>
              <a:rPr lang="en-US" dirty="0" smtClean="0"/>
              <a:t> </a:t>
            </a:r>
            <a:r>
              <a:rPr lang="en-US" dirty="0" err="1" smtClean="0"/>
              <a:t>elaniku</a:t>
            </a:r>
            <a:r>
              <a:rPr lang="en-US" dirty="0" smtClean="0"/>
              <a:t> </a:t>
            </a:r>
            <a:r>
              <a:rPr lang="en-US" dirty="0" err="1" smtClean="0"/>
              <a:t>staatuse</a:t>
            </a:r>
            <a:r>
              <a:rPr lang="en-US" dirty="0" smtClean="0"/>
              <a:t> </a:t>
            </a:r>
            <a:r>
              <a:rPr lang="en-US" dirty="0" err="1" smtClean="0"/>
              <a:t>kiiremat</a:t>
            </a:r>
            <a:r>
              <a:rPr lang="en-US" dirty="0" smtClean="0"/>
              <a:t> </a:t>
            </a:r>
            <a:r>
              <a:rPr lang="en-US" dirty="0" err="1" smtClean="0"/>
              <a:t>saamist</a:t>
            </a:r>
            <a:r>
              <a:rPr lang="en-US" dirty="0" smtClean="0"/>
              <a:t> </a:t>
            </a:r>
            <a:r>
              <a:rPr lang="en-US" dirty="0" err="1" smtClean="0"/>
              <a:t>ning</a:t>
            </a:r>
            <a:r>
              <a:rPr lang="en-US" dirty="0" smtClean="0"/>
              <a:t> </a:t>
            </a:r>
            <a:r>
              <a:rPr lang="en-US" dirty="0" err="1" smtClean="0"/>
              <a:t>vahetumat</a:t>
            </a:r>
            <a:r>
              <a:rPr lang="en-US" dirty="0" smtClean="0"/>
              <a:t> ja </a:t>
            </a:r>
            <a:r>
              <a:rPr lang="en-US" dirty="0" err="1" smtClean="0"/>
              <a:t>paindlikumat</a:t>
            </a:r>
            <a:r>
              <a:rPr lang="en-US" dirty="0" smtClean="0"/>
              <a:t> </a:t>
            </a:r>
            <a:r>
              <a:rPr lang="en-US" dirty="0" err="1" smtClean="0"/>
              <a:t>juurdepääsu</a:t>
            </a:r>
            <a:r>
              <a:rPr lang="en-US" dirty="0" smtClean="0"/>
              <a:t> </a:t>
            </a:r>
            <a:r>
              <a:rPr lang="en-US" dirty="0" err="1" smtClean="0"/>
              <a:t>tööturule</a:t>
            </a:r>
            <a:r>
              <a:rPr lang="en-US" dirty="0" smtClean="0"/>
              <a:t>) </a:t>
            </a:r>
            <a:r>
              <a:rPr lang="en-US" dirty="0" err="1" smtClean="0"/>
              <a:t>kui</a:t>
            </a:r>
            <a:r>
              <a:rPr lang="en-US" dirty="0" smtClean="0"/>
              <a:t> </a:t>
            </a:r>
            <a:r>
              <a:rPr lang="en-US" dirty="0" err="1" smtClean="0"/>
              <a:t>ka</a:t>
            </a:r>
            <a:r>
              <a:rPr lang="en-US" dirty="0" smtClean="0"/>
              <a:t> </a:t>
            </a:r>
            <a:r>
              <a:rPr lang="en-US" dirty="0" err="1" smtClean="0"/>
              <a:t>nende</a:t>
            </a:r>
            <a:r>
              <a:rPr lang="en-US" dirty="0" smtClean="0"/>
              <a:t> </a:t>
            </a:r>
            <a:r>
              <a:rPr lang="en-US" dirty="0" err="1" smtClean="0"/>
              <a:t>pereliikmete</a:t>
            </a:r>
            <a:r>
              <a:rPr lang="en-US" dirty="0" smtClean="0"/>
              <a:t> </a:t>
            </a:r>
            <a:r>
              <a:rPr lang="en-US" dirty="0" err="1" smtClean="0"/>
              <a:t>õigusi</a:t>
            </a:r>
            <a:r>
              <a:rPr lang="en-US" dirty="0" smtClean="0"/>
              <a:t> (</a:t>
            </a:r>
            <a:r>
              <a:rPr lang="en-US" dirty="0" err="1" smtClean="0"/>
              <a:t>tagades</a:t>
            </a:r>
            <a:r>
              <a:rPr lang="en-US" dirty="0" smtClean="0"/>
              <a:t>, et </a:t>
            </a:r>
            <a:r>
              <a:rPr lang="en-US" dirty="0" err="1" smtClean="0"/>
              <a:t>nad</a:t>
            </a:r>
            <a:r>
              <a:rPr lang="en-US" dirty="0" smtClean="0"/>
              <a:t> </a:t>
            </a:r>
            <a:r>
              <a:rPr lang="en-US" dirty="0" err="1" smtClean="0"/>
              <a:t>võivad</a:t>
            </a:r>
            <a:r>
              <a:rPr lang="en-US" dirty="0" smtClean="0"/>
              <a:t> </a:t>
            </a:r>
            <a:r>
              <a:rPr lang="en-US" dirty="0" err="1" smtClean="0"/>
              <a:t>ELi</a:t>
            </a:r>
            <a:r>
              <a:rPr lang="en-US" dirty="0" smtClean="0"/>
              <a:t> </a:t>
            </a:r>
            <a:r>
              <a:rPr lang="en-US" dirty="0" err="1" smtClean="0"/>
              <a:t>tulla</a:t>
            </a:r>
            <a:r>
              <a:rPr lang="en-US" dirty="0" smtClean="0"/>
              <a:t> </a:t>
            </a:r>
            <a:r>
              <a:rPr lang="en-US" dirty="0" err="1" smtClean="0"/>
              <a:t>ELi</a:t>
            </a:r>
            <a:r>
              <a:rPr lang="en-US" dirty="0" smtClean="0"/>
              <a:t> </a:t>
            </a:r>
            <a:r>
              <a:rPr lang="en-US" dirty="0" err="1" smtClean="0"/>
              <a:t>sinise</a:t>
            </a:r>
            <a:r>
              <a:rPr lang="en-US" dirty="0" smtClean="0"/>
              <a:t> </a:t>
            </a:r>
            <a:r>
              <a:rPr lang="en-US" dirty="0" err="1" smtClean="0"/>
              <a:t>kaardi</a:t>
            </a:r>
            <a:r>
              <a:rPr lang="en-US" dirty="0" smtClean="0"/>
              <a:t> </a:t>
            </a:r>
            <a:r>
              <a:rPr lang="en-US" dirty="0" err="1" smtClean="0"/>
              <a:t>omanikuga</a:t>
            </a:r>
            <a:r>
              <a:rPr lang="en-US" dirty="0" smtClean="0"/>
              <a:t> </a:t>
            </a:r>
            <a:r>
              <a:rPr lang="en-US" dirty="0" err="1" smtClean="0"/>
              <a:t>samal</a:t>
            </a:r>
            <a:r>
              <a:rPr lang="en-US" dirty="0" smtClean="0"/>
              <a:t> </a:t>
            </a:r>
            <a:r>
              <a:rPr lang="en-US" dirty="0" err="1" smtClean="0"/>
              <a:t>ajal</a:t>
            </a:r>
            <a:r>
              <a:rPr lang="en-US" dirty="0" smtClean="0"/>
              <a:t>), </a:t>
            </a:r>
            <a:r>
              <a:rPr lang="en-US" dirty="0" err="1" smtClean="0"/>
              <a:t>mis</a:t>
            </a:r>
            <a:r>
              <a:rPr lang="en-US" dirty="0" smtClean="0"/>
              <a:t> peaks </a:t>
            </a:r>
            <a:r>
              <a:rPr lang="en-US" dirty="0" err="1" smtClean="0"/>
              <a:t>muutma</a:t>
            </a:r>
            <a:r>
              <a:rPr lang="en-US" dirty="0" smtClean="0"/>
              <a:t> </a:t>
            </a:r>
            <a:r>
              <a:rPr lang="en-US" dirty="0" err="1" smtClean="0"/>
              <a:t>Euroopa</a:t>
            </a:r>
            <a:r>
              <a:rPr lang="en-US" dirty="0" smtClean="0"/>
              <a:t> </a:t>
            </a:r>
            <a:r>
              <a:rPr lang="en-US" dirty="0" err="1" smtClean="0"/>
              <a:t>Liidu</a:t>
            </a:r>
            <a:r>
              <a:rPr lang="en-US" dirty="0" smtClean="0"/>
              <a:t> </a:t>
            </a:r>
            <a:r>
              <a:rPr lang="en-US" dirty="0" err="1" smtClean="0"/>
              <a:t>atraktiivsemaks</a:t>
            </a:r>
            <a:r>
              <a:rPr lang="en-US" dirty="0" smtClean="0"/>
              <a:t> </a:t>
            </a:r>
            <a:r>
              <a:rPr lang="en-US" dirty="0" err="1" smtClean="0"/>
              <a:t>sihtkohaks</a:t>
            </a:r>
            <a:r>
              <a:rPr lang="en-US" dirty="0" smtClean="0"/>
              <a:t> </a:t>
            </a:r>
            <a:r>
              <a:rPr lang="en-US" dirty="0" err="1" smtClean="0"/>
              <a:t>kõrge</a:t>
            </a:r>
            <a:r>
              <a:rPr lang="en-US" dirty="0" smtClean="0"/>
              <a:t> </a:t>
            </a:r>
            <a:r>
              <a:rPr lang="en-US" dirty="0" err="1" smtClean="0"/>
              <a:t>kvalifikatsiooniga</a:t>
            </a:r>
            <a:r>
              <a:rPr lang="en-US" dirty="0" smtClean="0"/>
              <a:t> </a:t>
            </a:r>
            <a:r>
              <a:rPr lang="en-US" dirty="0" err="1" smtClean="0"/>
              <a:t>töötajatele</a:t>
            </a:r>
            <a:r>
              <a:rPr lang="en-US" dirty="0" smtClean="0"/>
              <a:t>, </a:t>
            </a:r>
            <a:r>
              <a:rPr lang="en-US" dirty="0" err="1" smtClean="0"/>
              <a:t>keda</a:t>
            </a:r>
            <a:r>
              <a:rPr lang="en-US" dirty="0" smtClean="0"/>
              <a:t> </a:t>
            </a:r>
            <a:r>
              <a:rPr lang="en-US" dirty="0" err="1" smtClean="0"/>
              <a:t>meie</a:t>
            </a:r>
            <a:r>
              <a:rPr lang="en-US" dirty="0" smtClean="0"/>
              <a:t> </a:t>
            </a:r>
            <a:r>
              <a:rPr lang="en-US" dirty="0" err="1" smtClean="0"/>
              <a:t>majandus</a:t>
            </a:r>
            <a:r>
              <a:rPr lang="en-US" dirty="0" smtClean="0"/>
              <a:t> </a:t>
            </a:r>
            <a:r>
              <a:rPr lang="en-US" dirty="0" err="1" smtClean="0"/>
              <a:t>vajab</a:t>
            </a:r>
            <a:r>
              <a:rPr lang="en-US" dirty="0" smtClean="0"/>
              <a:t>. </a:t>
            </a:r>
            <a:r>
              <a:rPr lang="en-US" dirty="0" err="1" smtClean="0"/>
              <a:t>Samuti</a:t>
            </a:r>
            <a:r>
              <a:rPr lang="en-US" dirty="0" smtClean="0"/>
              <a:t> </a:t>
            </a:r>
            <a:r>
              <a:rPr lang="en-US" dirty="0" err="1" smtClean="0"/>
              <a:t>saaksid</a:t>
            </a:r>
            <a:r>
              <a:rPr lang="en-US" dirty="0" smtClean="0"/>
              <a:t> </a:t>
            </a:r>
            <a:r>
              <a:rPr lang="en-US" dirty="0" err="1" smtClean="0"/>
              <a:t>uue</a:t>
            </a:r>
            <a:r>
              <a:rPr lang="en-US" dirty="0" smtClean="0"/>
              <a:t> </a:t>
            </a:r>
            <a:r>
              <a:rPr lang="en-US" dirty="0" err="1" smtClean="0"/>
              <a:t>sinise</a:t>
            </a:r>
            <a:r>
              <a:rPr lang="en-US" dirty="0" smtClean="0"/>
              <a:t> </a:t>
            </a:r>
            <a:r>
              <a:rPr lang="en-US" dirty="0" err="1" smtClean="0"/>
              <a:t>kaardi</a:t>
            </a:r>
            <a:r>
              <a:rPr lang="en-US" dirty="0" smtClean="0"/>
              <a:t> </a:t>
            </a:r>
            <a:r>
              <a:rPr lang="en-US" dirty="0" err="1" smtClean="0"/>
              <a:t>süsteemi</a:t>
            </a:r>
            <a:r>
              <a:rPr lang="en-US" dirty="0" smtClean="0"/>
              <a:t> </a:t>
            </a:r>
            <a:r>
              <a:rPr lang="en-US" dirty="0" err="1" smtClean="0"/>
              <a:t>raames</a:t>
            </a:r>
            <a:r>
              <a:rPr lang="en-US" dirty="0" smtClean="0"/>
              <a:t> </a:t>
            </a:r>
            <a:r>
              <a:rPr lang="en-US" dirty="0" err="1" smtClean="0"/>
              <a:t>taotleda</a:t>
            </a:r>
            <a:r>
              <a:rPr lang="en-US" dirty="0" smtClean="0"/>
              <a:t> </a:t>
            </a:r>
            <a:r>
              <a:rPr lang="en-US" dirty="0" err="1" smtClean="0"/>
              <a:t>sinist</a:t>
            </a:r>
            <a:r>
              <a:rPr lang="en-US" dirty="0" smtClean="0"/>
              <a:t> </a:t>
            </a:r>
            <a:r>
              <a:rPr lang="en-US" dirty="0" err="1" smtClean="0"/>
              <a:t>kaarti</a:t>
            </a:r>
            <a:r>
              <a:rPr lang="en-US" dirty="0" smtClean="0"/>
              <a:t> </a:t>
            </a:r>
            <a:r>
              <a:rPr lang="en-US" dirty="0" err="1" smtClean="0"/>
              <a:t>ka</a:t>
            </a:r>
            <a:r>
              <a:rPr lang="en-US" dirty="0" smtClean="0"/>
              <a:t> </a:t>
            </a:r>
            <a:r>
              <a:rPr lang="en-US" dirty="0" err="1" smtClean="0"/>
              <a:t>kõrget</a:t>
            </a:r>
            <a:r>
              <a:rPr lang="en-US" dirty="0" smtClean="0"/>
              <a:t> </a:t>
            </a:r>
            <a:r>
              <a:rPr lang="en-US" dirty="0" err="1" smtClean="0"/>
              <a:t>kvalifikatsiooni</a:t>
            </a:r>
            <a:r>
              <a:rPr lang="en-US" dirty="0" smtClean="0"/>
              <a:t> </a:t>
            </a:r>
            <a:r>
              <a:rPr lang="en-US" dirty="0" err="1" smtClean="0"/>
              <a:t>omavad</a:t>
            </a:r>
            <a:r>
              <a:rPr lang="en-US" dirty="0" smtClean="0"/>
              <a:t> </a:t>
            </a:r>
            <a:r>
              <a:rPr lang="en-US" dirty="0" err="1" smtClean="0"/>
              <a:t>rahvusvahelise</a:t>
            </a:r>
            <a:r>
              <a:rPr lang="en-US" dirty="0" smtClean="0"/>
              <a:t> </a:t>
            </a:r>
            <a:r>
              <a:rPr lang="en-US" dirty="0" err="1" smtClean="0"/>
              <a:t>kaitse</a:t>
            </a:r>
            <a:r>
              <a:rPr lang="en-US" dirty="0" smtClean="0"/>
              <a:t> </a:t>
            </a:r>
            <a:r>
              <a:rPr lang="en-US" dirty="0" err="1" smtClean="0"/>
              <a:t>saajad</a:t>
            </a:r>
            <a:r>
              <a:rPr lang="en-US" dirty="0" smtClean="0"/>
              <a:t>.</a:t>
            </a:r>
            <a:r>
              <a:rPr lang="en-US" baseline="0" dirty="0" smtClean="0"/>
              <a:t> </a:t>
            </a:r>
            <a:r>
              <a:rPr lang="en-US" dirty="0" smtClean="0"/>
              <a:t>Ent </a:t>
            </a:r>
            <a:r>
              <a:rPr lang="en-US" dirty="0" err="1" smtClean="0"/>
              <a:t>praegu</a:t>
            </a:r>
            <a:r>
              <a:rPr lang="en-US" dirty="0" smtClean="0"/>
              <a:t> on </a:t>
            </a:r>
            <a:r>
              <a:rPr lang="en-US" dirty="0" err="1" smtClean="0"/>
              <a:t>reformitud</a:t>
            </a:r>
            <a:r>
              <a:rPr lang="en-US" dirty="0" smtClean="0"/>
              <a:t> </a:t>
            </a:r>
            <a:r>
              <a:rPr lang="en-US" dirty="0" err="1" smtClean="0"/>
              <a:t>sinise</a:t>
            </a:r>
            <a:r>
              <a:rPr lang="en-US" dirty="0" smtClean="0"/>
              <a:t> </a:t>
            </a:r>
            <a:r>
              <a:rPr lang="en-US" dirty="0" err="1" smtClean="0"/>
              <a:t>kaardi</a:t>
            </a:r>
            <a:r>
              <a:rPr lang="en-US" dirty="0" smtClean="0"/>
              <a:t> </a:t>
            </a:r>
            <a:r>
              <a:rPr lang="en-US" dirty="0" err="1" smtClean="0"/>
              <a:t>ettepaneku</a:t>
            </a:r>
            <a:r>
              <a:rPr lang="en-US" dirty="0" smtClean="0"/>
              <a:t> </a:t>
            </a:r>
            <a:r>
              <a:rPr lang="en-US" dirty="0" err="1" smtClean="0"/>
              <a:t>üle</a:t>
            </a:r>
            <a:r>
              <a:rPr lang="en-US" dirty="0" smtClean="0"/>
              <a:t> </a:t>
            </a:r>
            <a:r>
              <a:rPr lang="en-US" dirty="0" err="1" smtClean="0"/>
              <a:t>peetavad</a:t>
            </a:r>
            <a:r>
              <a:rPr lang="en-US" dirty="0" smtClean="0"/>
              <a:t> </a:t>
            </a:r>
            <a:r>
              <a:rPr lang="en-US" dirty="0" err="1" smtClean="0"/>
              <a:t>institutsioonidevahelised</a:t>
            </a:r>
            <a:r>
              <a:rPr lang="en-US" baseline="0" dirty="0" smtClean="0"/>
              <a:t> </a:t>
            </a:r>
            <a:r>
              <a:rPr lang="en-US" dirty="0" err="1" smtClean="0"/>
              <a:t>läbirääkimised</a:t>
            </a:r>
            <a:r>
              <a:rPr lang="en-US" dirty="0" smtClean="0"/>
              <a:t> </a:t>
            </a:r>
            <a:r>
              <a:rPr lang="en-US" dirty="0" err="1" smtClean="0"/>
              <a:t>takerdunud</a:t>
            </a:r>
            <a:r>
              <a:rPr lang="en-US" dirty="0" smtClean="0"/>
              <a:t>. </a:t>
            </a:r>
          </a:p>
          <a:p>
            <a:pPr marL="228600" indent="-228600">
              <a:buFont typeface="+mj-lt"/>
              <a:buAutoNum type="arabicPeriod"/>
            </a:pPr>
            <a:endParaRPr lang="en-US" dirty="0" smtClean="0"/>
          </a:p>
          <a:p>
            <a:pPr marL="228600" indent="-228600">
              <a:buFont typeface="+mj-lt"/>
              <a:buAutoNum type="arabicPeriod"/>
            </a:pPr>
            <a:r>
              <a:rPr lang="en-US" dirty="0" err="1" smtClean="0"/>
              <a:t>Samal</a:t>
            </a:r>
            <a:r>
              <a:rPr lang="en-US" dirty="0" smtClean="0"/>
              <a:t> </a:t>
            </a:r>
            <a:r>
              <a:rPr lang="en-US" dirty="0" err="1" smtClean="0"/>
              <a:t>ajal</a:t>
            </a:r>
            <a:r>
              <a:rPr lang="en-US" dirty="0" smtClean="0"/>
              <a:t> </a:t>
            </a:r>
            <a:r>
              <a:rPr lang="en-US" dirty="0" err="1" smtClean="0"/>
              <a:t>tuleks</a:t>
            </a:r>
            <a:r>
              <a:rPr lang="en-US" dirty="0" smtClean="0"/>
              <a:t> </a:t>
            </a:r>
            <a:r>
              <a:rPr lang="en-US" dirty="0" err="1" smtClean="0"/>
              <a:t>luua</a:t>
            </a:r>
            <a:r>
              <a:rPr lang="en-US" dirty="0" smtClean="0"/>
              <a:t> </a:t>
            </a:r>
            <a:r>
              <a:rPr lang="en-US" b="1" dirty="0" err="1" smtClean="0"/>
              <a:t>ELi</a:t>
            </a:r>
            <a:r>
              <a:rPr lang="en-US" b="1" dirty="0" smtClean="0"/>
              <a:t> </a:t>
            </a:r>
            <a:r>
              <a:rPr lang="en-US" b="1" dirty="0" err="1" smtClean="0"/>
              <a:t>struktureeritud</a:t>
            </a:r>
            <a:r>
              <a:rPr lang="en-US" b="1" dirty="0" smtClean="0"/>
              <a:t> </a:t>
            </a:r>
            <a:r>
              <a:rPr lang="en-US" b="1" dirty="0" err="1" smtClean="0"/>
              <a:t>ümberasustamisraamistik</a:t>
            </a:r>
            <a:r>
              <a:rPr lang="en-US" dirty="0" smtClean="0"/>
              <a:t>. </a:t>
            </a:r>
            <a:r>
              <a:rPr lang="en-US" dirty="0" err="1" smtClean="0"/>
              <a:t>Seepärast</a:t>
            </a:r>
            <a:r>
              <a:rPr lang="en-US" dirty="0" smtClean="0"/>
              <a:t> </a:t>
            </a:r>
            <a:r>
              <a:rPr lang="en-US" dirty="0" err="1" smtClean="0"/>
              <a:t>tegi</a:t>
            </a:r>
            <a:r>
              <a:rPr lang="en-US" dirty="0" smtClean="0"/>
              <a:t> </a:t>
            </a:r>
            <a:r>
              <a:rPr lang="en-US" dirty="0" err="1" smtClean="0"/>
              <a:t>komisjon</a:t>
            </a:r>
            <a:r>
              <a:rPr lang="en-US" dirty="0" smtClean="0"/>
              <a:t> </a:t>
            </a:r>
            <a:r>
              <a:rPr lang="en-US" dirty="0" err="1" smtClean="0"/>
              <a:t>Euroopa</a:t>
            </a:r>
            <a:r>
              <a:rPr lang="en-US" dirty="0" smtClean="0"/>
              <a:t> </a:t>
            </a:r>
            <a:r>
              <a:rPr lang="en-US" dirty="0" err="1" smtClean="0"/>
              <a:t>ühise</a:t>
            </a:r>
            <a:r>
              <a:rPr lang="en-US" dirty="0" smtClean="0"/>
              <a:t> </a:t>
            </a:r>
            <a:r>
              <a:rPr lang="en-US" dirty="0" err="1" smtClean="0"/>
              <a:t>varjupaigasüsteemi</a:t>
            </a:r>
            <a:r>
              <a:rPr lang="en-US" dirty="0" smtClean="0"/>
              <a:t> </a:t>
            </a:r>
            <a:r>
              <a:rPr lang="en-US" dirty="0" err="1" smtClean="0"/>
              <a:t>üldise</a:t>
            </a:r>
            <a:r>
              <a:rPr lang="en-US" dirty="0" smtClean="0"/>
              <a:t> </a:t>
            </a:r>
            <a:r>
              <a:rPr lang="en-US" dirty="0" err="1" smtClean="0"/>
              <a:t>reformi</a:t>
            </a:r>
            <a:r>
              <a:rPr lang="en-US" dirty="0" smtClean="0"/>
              <a:t> </a:t>
            </a:r>
            <a:r>
              <a:rPr lang="en-US" dirty="0" err="1" smtClean="0"/>
              <a:t>raames</a:t>
            </a:r>
            <a:r>
              <a:rPr lang="en-US" dirty="0" smtClean="0"/>
              <a:t> 2016. </a:t>
            </a:r>
            <a:r>
              <a:rPr lang="en-US" dirty="0" err="1" smtClean="0"/>
              <a:t>aasta</a:t>
            </a:r>
            <a:r>
              <a:rPr lang="en-US" dirty="0" smtClean="0"/>
              <a:t> </a:t>
            </a:r>
            <a:r>
              <a:rPr lang="en-US" dirty="0" err="1" smtClean="0"/>
              <a:t>juulis</a:t>
            </a:r>
            <a:r>
              <a:rPr lang="en-US" dirty="0" smtClean="0"/>
              <a:t> </a:t>
            </a:r>
            <a:r>
              <a:rPr lang="en-US" dirty="0" err="1" smtClean="0"/>
              <a:t>ettepaneku</a:t>
            </a:r>
            <a:r>
              <a:rPr lang="en-US" dirty="0" smtClean="0"/>
              <a:t> </a:t>
            </a:r>
            <a:r>
              <a:rPr lang="en-US" dirty="0" err="1" smtClean="0"/>
              <a:t>liidu</a:t>
            </a:r>
            <a:r>
              <a:rPr lang="en-US" dirty="0" smtClean="0"/>
              <a:t> </a:t>
            </a:r>
            <a:r>
              <a:rPr lang="en-US" dirty="0" err="1" smtClean="0"/>
              <a:t>ümberasustamisraamistiku</a:t>
            </a:r>
            <a:r>
              <a:rPr lang="en-US" dirty="0" smtClean="0"/>
              <a:t> </a:t>
            </a:r>
            <a:r>
              <a:rPr lang="en-US" dirty="0" err="1" smtClean="0"/>
              <a:t>määruse</a:t>
            </a:r>
            <a:r>
              <a:rPr lang="en-US" dirty="0" smtClean="0"/>
              <a:t> </a:t>
            </a:r>
            <a:r>
              <a:rPr lang="en-US" dirty="0" err="1" smtClean="0"/>
              <a:t>kohta</a:t>
            </a:r>
            <a:r>
              <a:rPr lang="en-US" dirty="0" smtClean="0"/>
              <a:t>. </a:t>
            </a:r>
            <a:r>
              <a:rPr lang="en-US" dirty="0" err="1" smtClean="0"/>
              <a:t>Nii</a:t>
            </a:r>
            <a:r>
              <a:rPr lang="en-US" dirty="0" smtClean="0"/>
              <a:t> </a:t>
            </a:r>
            <a:r>
              <a:rPr lang="en-US" dirty="0" err="1" smtClean="0"/>
              <a:t>loodaks</a:t>
            </a:r>
            <a:r>
              <a:rPr lang="en-US" dirty="0" smtClean="0"/>
              <a:t> </a:t>
            </a:r>
            <a:r>
              <a:rPr lang="en-US" dirty="0" err="1" smtClean="0"/>
              <a:t>esimest</a:t>
            </a:r>
            <a:r>
              <a:rPr lang="en-US" dirty="0" smtClean="0"/>
              <a:t> </a:t>
            </a:r>
            <a:r>
              <a:rPr lang="en-US" dirty="0" err="1" smtClean="0"/>
              <a:t>korda</a:t>
            </a:r>
            <a:r>
              <a:rPr lang="en-US" dirty="0" smtClean="0"/>
              <a:t> </a:t>
            </a:r>
            <a:r>
              <a:rPr lang="en-US" dirty="0" err="1" smtClean="0"/>
              <a:t>selline</a:t>
            </a:r>
            <a:r>
              <a:rPr lang="en-US" dirty="0" smtClean="0"/>
              <a:t> </a:t>
            </a:r>
            <a:r>
              <a:rPr lang="en-US" dirty="0" err="1" smtClean="0"/>
              <a:t>alaline</a:t>
            </a:r>
            <a:r>
              <a:rPr lang="en-US" dirty="0" smtClean="0"/>
              <a:t> </a:t>
            </a:r>
            <a:r>
              <a:rPr lang="en-US" dirty="0" err="1" smtClean="0"/>
              <a:t>raamistik</a:t>
            </a:r>
            <a:r>
              <a:rPr lang="en-US" dirty="0" smtClean="0"/>
              <a:t>, </a:t>
            </a:r>
            <a:r>
              <a:rPr lang="en-US" dirty="0" err="1" smtClean="0"/>
              <a:t>kuhu</a:t>
            </a:r>
            <a:r>
              <a:rPr lang="en-US" dirty="0" smtClean="0"/>
              <a:t> </a:t>
            </a:r>
            <a:r>
              <a:rPr lang="en-US" dirty="0" err="1" smtClean="0"/>
              <a:t>koondatakse</a:t>
            </a:r>
            <a:r>
              <a:rPr lang="en-US" dirty="0" smtClean="0"/>
              <a:t> </a:t>
            </a:r>
            <a:r>
              <a:rPr lang="en-US" dirty="0" err="1" smtClean="0"/>
              <a:t>süsteemsemalt</a:t>
            </a:r>
            <a:r>
              <a:rPr lang="en-US" dirty="0" smtClean="0"/>
              <a:t> </a:t>
            </a:r>
            <a:r>
              <a:rPr lang="en-US" dirty="0" err="1" smtClean="0"/>
              <a:t>Euroopa</a:t>
            </a:r>
            <a:r>
              <a:rPr lang="en-US" dirty="0" smtClean="0"/>
              <a:t> </a:t>
            </a:r>
            <a:r>
              <a:rPr lang="en-US" dirty="0" err="1" smtClean="0"/>
              <a:t>ümberasustamisalane</a:t>
            </a:r>
            <a:r>
              <a:rPr lang="en-US" dirty="0" smtClean="0"/>
              <a:t> </a:t>
            </a:r>
            <a:r>
              <a:rPr lang="en-US" dirty="0" err="1" smtClean="0"/>
              <a:t>tegevus</a:t>
            </a:r>
            <a:r>
              <a:rPr lang="en-US" dirty="0" smtClean="0"/>
              <a:t> ja </a:t>
            </a:r>
            <a:r>
              <a:rPr lang="en-US" dirty="0" err="1" smtClean="0"/>
              <a:t>millega</a:t>
            </a:r>
            <a:r>
              <a:rPr lang="en-US" dirty="0" smtClean="0"/>
              <a:t> </a:t>
            </a:r>
            <a:r>
              <a:rPr lang="en-US" dirty="0" err="1" smtClean="0"/>
              <a:t>hõlbustatakse</a:t>
            </a:r>
            <a:r>
              <a:rPr lang="en-US" dirty="0" smtClean="0"/>
              <a:t> </a:t>
            </a:r>
            <a:r>
              <a:rPr lang="en-US" dirty="0" err="1" smtClean="0"/>
              <a:t>ühistel</a:t>
            </a:r>
            <a:r>
              <a:rPr lang="en-US" dirty="0" smtClean="0"/>
              <a:t> </a:t>
            </a:r>
            <a:r>
              <a:rPr lang="en-US" dirty="0" err="1" smtClean="0"/>
              <a:t>standarditel</a:t>
            </a:r>
            <a:r>
              <a:rPr lang="en-US" dirty="0" smtClean="0"/>
              <a:t> </a:t>
            </a:r>
            <a:r>
              <a:rPr lang="en-US" dirty="0" err="1" smtClean="0"/>
              <a:t>põhinevate</a:t>
            </a:r>
            <a:r>
              <a:rPr lang="en-US" dirty="0" smtClean="0"/>
              <a:t> </a:t>
            </a:r>
            <a:r>
              <a:rPr lang="en-US" dirty="0" err="1" smtClean="0"/>
              <a:t>ümberasustamiskohustuste</a:t>
            </a:r>
            <a:r>
              <a:rPr lang="en-US" dirty="0" smtClean="0"/>
              <a:t> </a:t>
            </a:r>
            <a:r>
              <a:rPr lang="en-US" dirty="0" err="1" smtClean="0"/>
              <a:t>täitmist</a:t>
            </a:r>
            <a:r>
              <a:rPr lang="en-US" dirty="0" smtClean="0"/>
              <a:t>. </a:t>
            </a:r>
            <a:r>
              <a:rPr lang="en-US" dirty="0" err="1" smtClean="0"/>
              <a:t>Vaja</a:t>
            </a:r>
            <a:r>
              <a:rPr lang="en-US" dirty="0" smtClean="0"/>
              <a:t> on </a:t>
            </a:r>
            <a:r>
              <a:rPr lang="en-US" dirty="0" err="1" smtClean="0"/>
              <a:t>Euroopa</a:t>
            </a:r>
            <a:r>
              <a:rPr lang="en-US" dirty="0" smtClean="0"/>
              <a:t> </a:t>
            </a:r>
            <a:r>
              <a:rPr lang="en-US" dirty="0" err="1" smtClean="0"/>
              <a:t>Parlamendi</a:t>
            </a:r>
            <a:r>
              <a:rPr lang="en-US" dirty="0" smtClean="0"/>
              <a:t> ja </a:t>
            </a:r>
            <a:r>
              <a:rPr lang="en-US" dirty="0" err="1" smtClean="0"/>
              <a:t>nõukogu</a:t>
            </a:r>
            <a:r>
              <a:rPr lang="en-US" dirty="0" smtClean="0"/>
              <a:t> </a:t>
            </a:r>
            <a:r>
              <a:rPr lang="en-US" dirty="0" err="1" smtClean="0"/>
              <a:t>läbirääkimised</a:t>
            </a:r>
            <a:r>
              <a:rPr lang="en-US" dirty="0" smtClean="0"/>
              <a:t> </a:t>
            </a:r>
            <a:r>
              <a:rPr lang="en-US" dirty="0" err="1" smtClean="0"/>
              <a:t>kiiresti</a:t>
            </a:r>
            <a:r>
              <a:rPr lang="en-US" dirty="0" smtClean="0"/>
              <a:t> </a:t>
            </a:r>
            <a:r>
              <a:rPr lang="en-US" dirty="0" err="1" smtClean="0"/>
              <a:t>lõpule</a:t>
            </a:r>
            <a:r>
              <a:rPr lang="en-US" dirty="0" smtClean="0"/>
              <a:t> </a:t>
            </a:r>
            <a:r>
              <a:rPr lang="en-US" dirty="0" err="1" smtClean="0"/>
              <a:t>viia</a:t>
            </a:r>
            <a:r>
              <a:rPr lang="en-US" dirty="0" smtClean="0"/>
              <a:t>, et </a:t>
            </a:r>
            <a:r>
              <a:rPr lang="en-US" dirty="0" err="1" smtClean="0"/>
              <a:t>kõnealuse</a:t>
            </a:r>
            <a:r>
              <a:rPr lang="en-US" dirty="0" smtClean="0"/>
              <a:t> </a:t>
            </a:r>
            <a:r>
              <a:rPr lang="en-US" dirty="0" err="1" smtClean="0"/>
              <a:t>vahendi</a:t>
            </a:r>
            <a:r>
              <a:rPr lang="en-US" dirty="0" smtClean="0"/>
              <a:t> </a:t>
            </a:r>
            <a:r>
              <a:rPr lang="en-US" dirty="0" err="1" smtClean="0"/>
              <a:t>saaks</a:t>
            </a:r>
            <a:r>
              <a:rPr lang="en-US" dirty="0" smtClean="0"/>
              <a:t> </a:t>
            </a:r>
            <a:r>
              <a:rPr lang="en-US" dirty="0" err="1" smtClean="0"/>
              <a:t>varsti</a:t>
            </a:r>
            <a:r>
              <a:rPr lang="en-US" dirty="0" smtClean="0"/>
              <a:t> </a:t>
            </a:r>
            <a:r>
              <a:rPr lang="en-US" dirty="0" err="1" smtClean="0"/>
              <a:t>vastu</a:t>
            </a:r>
            <a:r>
              <a:rPr lang="en-US" dirty="0" smtClean="0"/>
              <a:t> </a:t>
            </a:r>
            <a:r>
              <a:rPr lang="en-US" dirty="0" err="1" smtClean="0"/>
              <a:t>võtta</a:t>
            </a:r>
            <a:r>
              <a:rPr lang="en-US" dirty="0" smtClean="0"/>
              <a:t>.</a:t>
            </a:r>
          </a:p>
          <a:p>
            <a:pPr marL="228600" indent="-228600">
              <a:buFont typeface="+mj-lt"/>
              <a:buAutoNum type="arabicPeriod"/>
            </a:pPr>
            <a:endParaRPr lang="en-US" dirty="0" smtClean="0"/>
          </a:p>
          <a:p>
            <a:pPr marL="228600" indent="-228600">
              <a:buFont typeface="+mj-lt"/>
              <a:buAutoNum type="arabicPeriod"/>
            </a:pPr>
            <a:r>
              <a:rPr lang="en-US" dirty="0" err="1" smtClean="0"/>
              <a:t>Komisjon</a:t>
            </a:r>
            <a:r>
              <a:rPr lang="en-US" dirty="0" smtClean="0"/>
              <a:t> </a:t>
            </a:r>
            <a:r>
              <a:rPr lang="en-US" dirty="0" err="1" smtClean="0"/>
              <a:t>kutsub</a:t>
            </a:r>
            <a:r>
              <a:rPr lang="en-US" dirty="0" smtClean="0"/>
              <a:t> </a:t>
            </a:r>
            <a:r>
              <a:rPr lang="en-US" dirty="0" err="1" smtClean="0"/>
              <a:t>liikmesriike</a:t>
            </a:r>
            <a:r>
              <a:rPr lang="en-US" dirty="0" smtClean="0"/>
              <a:t> </a:t>
            </a:r>
            <a:r>
              <a:rPr lang="en-US" dirty="0" err="1" smtClean="0"/>
              <a:t>üles</a:t>
            </a:r>
            <a:r>
              <a:rPr lang="en-US" dirty="0" smtClean="0"/>
              <a:t> </a:t>
            </a:r>
            <a:r>
              <a:rPr lang="en-US" dirty="0" err="1" smtClean="0"/>
              <a:t>võtma</a:t>
            </a:r>
            <a:r>
              <a:rPr lang="en-US" dirty="0" smtClean="0"/>
              <a:t> </a:t>
            </a:r>
            <a:r>
              <a:rPr lang="en-US" dirty="0" err="1" smtClean="0"/>
              <a:t>täiel</a:t>
            </a:r>
            <a:r>
              <a:rPr lang="en-US" dirty="0" smtClean="0"/>
              <a:t> </a:t>
            </a:r>
            <a:r>
              <a:rPr lang="en-US" dirty="0" err="1" smtClean="0"/>
              <a:t>määral</a:t>
            </a:r>
            <a:r>
              <a:rPr lang="en-US" dirty="0" smtClean="0"/>
              <a:t> </a:t>
            </a:r>
            <a:r>
              <a:rPr lang="en-US" dirty="0" err="1" smtClean="0"/>
              <a:t>vastutust</a:t>
            </a:r>
            <a:r>
              <a:rPr lang="en-US" dirty="0" smtClean="0"/>
              <a:t> ja </a:t>
            </a:r>
            <a:r>
              <a:rPr lang="en-US" dirty="0" err="1" smtClean="0"/>
              <a:t>tegema</a:t>
            </a:r>
            <a:r>
              <a:rPr lang="en-US" dirty="0" smtClean="0"/>
              <a:t> </a:t>
            </a:r>
            <a:r>
              <a:rPr lang="en-US" dirty="0" err="1" smtClean="0"/>
              <a:t>koostööd</a:t>
            </a:r>
            <a:r>
              <a:rPr lang="en-US" dirty="0" smtClean="0"/>
              <a:t>, et </a:t>
            </a:r>
            <a:r>
              <a:rPr lang="en-US" dirty="0" err="1" smtClean="0"/>
              <a:t>töötada</a:t>
            </a:r>
            <a:r>
              <a:rPr lang="en-US" dirty="0" smtClean="0"/>
              <a:t> </a:t>
            </a:r>
            <a:r>
              <a:rPr lang="en-US" dirty="0" err="1" smtClean="0"/>
              <a:t>koos</a:t>
            </a:r>
            <a:r>
              <a:rPr lang="en-US" dirty="0" smtClean="0"/>
              <a:t> </a:t>
            </a:r>
            <a:r>
              <a:rPr lang="en-US" dirty="0" err="1" smtClean="0"/>
              <a:t>konkreetsete</a:t>
            </a:r>
            <a:r>
              <a:rPr lang="en-US" dirty="0" smtClean="0"/>
              <a:t> </a:t>
            </a:r>
            <a:r>
              <a:rPr lang="en-US" dirty="0" err="1" smtClean="0"/>
              <a:t>Aafrika</a:t>
            </a:r>
            <a:r>
              <a:rPr lang="en-US" dirty="0" smtClean="0"/>
              <a:t> </a:t>
            </a:r>
            <a:r>
              <a:rPr lang="en-US" dirty="0" err="1" smtClean="0"/>
              <a:t>riikidega</a:t>
            </a:r>
            <a:r>
              <a:rPr lang="en-US" dirty="0" smtClean="0"/>
              <a:t> ja </a:t>
            </a:r>
            <a:r>
              <a:rPr lang="en-US" dirty="0" err="1" smtClean="0"/>
              <a:t>tulevikus</a:t>
            </a:r>
            <a:r>
              <a:rPr lang="en-US" dirty="0" smtClean="0"/>
              <a:t> </a:t>
            </a:r>
            <a:r>
              <a:rPr lang="en-US" dirty="0" err="1" smtClean="0"/>
              <a:t>ka</a:t>
            </a:r>
            <a:r>
              <a:rPr lang="en-US" dirty="0" smtClean="0"/>
              <a:t> </a:t>
            </a:r>
            <a:r>
              <a:rPr lang="en-US" dirty="0" err="1" smtClean="0"/>
              <a:t>muude</a:t>
            </a:r>
            <a:r>
              <a:rPr lang="en-US" dirty="0" smtClean="0"/>
              <a:t> </a:t>
            </a:r>
            <a:r>
              <a:rPr lang="en-US" dirty="0" err="1" smtClean="0"/>
              <a:t>kolmandate</a:t>
            </a:r>
            <a:r>
              <a:rPr lang="en-US" dirty="0" smtClean="0"/>
              <a:t> </a:t>
            </a:r>
            <a:r>
              <a:rPr lang="en-US" dirty="0" err="1" smtClean="0"/>
              <a:t>riikidega</a:t>
            </a:r>
            <a:r>
              <a:rPr lang="en-US" dirty="0" smtClean="0"/>
              <a:t> </a:t>
            </a:r>
            <a:r>
              <a:rPr lang="en-US" dirty="0" err="1" smtClean="0"/>
              <a:t>välja</a:t>
            </a:r>
            <a:r>
              <a:rPr lang="en-US" dirty="0" smtClean="0"/>
              <a:t> </a:t>
            </a:r>
            <a:r>
              <a:rPr lang="en-US" b="1" dirty="0" err="1" smtClean="0"/>
              <a:t>seadusliku</a:t>
            </a:r>
            <a:r>
              <a:rPr lang="en-US" b="1" dirty="0" smtClean="0"/>
              <a:t> </a:t>
            </a:r>
            <a:r>
              <a:rPr lang="en-US" b="1" dirty="0" err="1" smtClean="0"/>
              <a:t>rände</a:t>
            </a:r>
            <a:r>
              <a:rPr lang="en-US" b="1" dirty="0" smtClean="0"/>
              <a:t> </a:t>
            </a:r>
            <a:r>
              <a:rPr lang="en-US" b="1" dirty="0" err="1" smtClean="0"/>
              <a:t>katseprojektid</a:t>
            </a:r>
            <a:r>
              <a:rPr lang="en-US" dirty="0" smtClean="0"/>
              <a:t>, et </a:t>
            </a:r>
            <a:r>
              <a:rPr lang="en-US" dirty="0" err="1" smtClean="0"/>
              <a:t>esimesed</a:t>
            </a:r>
            <a:r>
              <a:rPr lang="en-US" dirty="0" smtClean="0"/>
              <a:t> </a:t>
            </a:r>
            <a:r>
              <a:rPr lang="en-US" dirty="0" err="1" smtClean="0"/>
              <a:t>projektid</a:t>
            </a:r>
            <a:r>
              <a:rPr lang="en-US" dirty="0" smtClean="0"/>
              <a:t> </a:t>
            </a:r>
            <a:r>
              <a:rPr lang="en-US" dirty="0" err="1" smtClean="0"/>
              <a:t>käivitataks</a:t>
            </a:r>
            <a:r>
              <a:rPr lang="en-US" dirty="0" smtClean="0"/>
              <a:t> </a:t>
            </a:r>
            <a:r>
              <a:rPr lang="en-US" dirty="0" err="1" smtClean="0"/>
              <a:t>aasta</a:t>
            </a:r>
            <a:r>
              <a:rPr lang="en-US" dirty="0" smtClean="0"/>
              <a:t> </a:t>
            </a:r>
            <a:r>
              <a:rPr lang="en-US" dirty="0" err="1" smtClean="0"/>
              <a:t>lõpuks</a:t>
            </a:r>
            <a:r>
              <a:rPr lang="en-US" dirty="0" smtClean="0"/>
              <a:t>. </a:t>
            </a:r>
            <a:r>
              <a:rPr lang="en-US" dirty="0" err="1" smtClean="0"/>
              <a:t>Komisjon</a:t>
            </a:r>
            <a:r>
              <a:rPr lang="en-US" dirty="0" smtClean="0"/>
              <a:t> </a:t>
            </a:r>
            <a:r>
              <a:rPr lang="en-US" dirty="0" err="1" smtClean="0"/>
              <a:t>jätkab</a:t>
            </a:r>
            <a:r>
              <a:rPr lang="en-US" dirty="0" smtClean="0"/>
              <a:t> </a:t>
            </a:r>
            <a:r>
              <a:rPr lang="en-US" dirty="0" err="1" smtClean="0"/>
              <a:t>liikmesriikide</a:t>
            </a:r>
            <a:r>
              <a:rPr lang="en-US" dirty="0" smtClean="0"/>
              <a:t> </a:t>
            </a:r>
            <a:r>
              <a:rPr lang="en-US" dirty="0" err="1" smtClean="0"/>
              <a:t>toetamist</a:t>
            </a:r>
            <a:r>
              <a:rPr lang="en-US" dirty="0" smtClean="0"/>
              <a:t> </a:t>
            </a:r>
            <a:r>
              <a:rPr lang="en-US" dirty="0" err="1" smtClean="0"/>
              <a:t>selles</a:t>
            </a:r>
            <a:r>
              <a:rPr lang="en-US" dirty="0" smtClean="0"/>
              <a:t> </a:t>
            </a:r>
            <a:r>
              <a:rPr lang="en-US" dirty="0" err="1" smtClean="0"/>
              <a:t>püüdluses</a:t>
            </a:r>
            <a:r>
              <a:rPr lang="en-US" dirty="0" smtClean="0"/>
              <a:t> </a:t>
            </a:r>
            <a:r>
              <a:rPr lang="en-US" dirty="0" err="1" smtClean="0"/>
              <a:t>rahastamise</a:t>
            </a:r>
            <a:r>
              <a:rPr lang="en-US" dirty="0" smtClean="0"/>
              <a:t> ja </a:t>
            </a:r>
            <a:r>
              <a:rPr lang="en-US" dirty="0" err="1" smtClean="0"/>
              <a:t>praktilise</a:t>
            </a:r>
            <a:r>
              <a:rPr lang="en-US" dirty="0" smtClean="0"/>
              <a:t> </a:t>
            </a:r>
            <a:r>
              <a:rPr lang="en-US" dirty="0" err="1" smtClean="0"/>
              <a:t>koordineerimise</a:t>
            </a:r>
            <a:r>
              <a:rPr lang="en-US" dirty="0" smtClean="0"/>
              <a:t> </a:t>
            </a:r>
            <a:r>
              <a:rPr lang="en-US" dirty="0" err="1" smtClean="0"/>
              <a:t>kaudu</a:t>
            </a:r>
            <a:r>
              <a:rPr lang="en-US" dirty="0" smtClean="0"/>
              <a:t>, </a:t>
            </a:r>
            <a:r>
              <a:rPr lang="en-US" dirty="0" err="1" smtClean="0"/>
              <a:t>mis</a:t>
            </a:r>
            <a:r>
              <a:rPr lang="en-US" dirty="0" smtClean="0"/>
              <a:t> on </a:t>
            </a:r>
            <a:r>
              <a:rPr lang="en-US" dirty="0" err="1" smtClean="0"/>
              <a:t>oluline</a:t>
            </a:r>
            <a:r>
              <a:rPr lang="en-US" dirty="0" smtClean="0"/>
              <a:t> </a:t>
            </a:r>
            <a:r>
              <a:rPr lang="en-US" dirty="0" err="1" smtClean="0"/>
              <a:t>stiimul</a:t>
            </a:r>
            <a:r>
              <a:rPr lang="en-US" dirty="0" smtClean="0"/>
              <a:t> </a:t>
            </a:r>
            <a:r>
              <a:rPr lang="en-US" dirty="0" err="1" smtClean="0"/>
              <a:t>koostöö</a:t>
            </a:r>
            <a:r>
              <a:rPr lang="en-US" dirty="0" smtClean="0"/>
              <a:t> </a:t>
            </a:r>
            <a:r>
              <a:rPr lang="en-US" dirty="0" err="1" smtClean="0"/>
              <a:t>tegemiseks</a:t>
            </a:r>
            <a:r>
              <a:rPr lang="en-US" dirty="0" smtClean="0"/>
              <a:t> </a:t>
            </a:r>
            <a:r>
              <a:rPr lang="en-US" dirty="0" err="1" smtClean="0"/>
              <a:t>üldisel</a:t>
            </a:r>
            <a:r>
              <a:rPr lang="en-US" dirty="0" smtClean="0"/>
              <a:t> </a:t>
            </a:r>
            <a:r>
              <a:rPr lang="en-US" dirty="0" err="1" smtClean="0"/>
              <a:t>rände</a:t>
            </a:r>
            <a:r>
              <a:rPr lang="en-US" dirty="0" smtClean="0"/>
              <a:t> </a:t>
            </a:r>
            <a:r>
              <a:rPr lang="en-US" dirty="0" err="1" smtClean="0"/>
              <a:t>haldamisel</a:t>
            </a:r>
            <a:r>
              <a:rPr lang="en-US" dirty="0" smtClean="0"/>
              <a:t>, </a:t>
            </a:r>
            <a:r>
              <a:rPr lang="en-US" dirty="0" err="1" smtClean="0"/>
              <a:t>sealhulgas</a:t>
            </a:r>
            <a:r>
              <a:rPr lang="en-US" dirty="0" smtClean="0"/>
              <a:t> </a:t>
            </a:r>
            <a:r>
              <a:rPr lang="en-US" dirty="0" err="1" smtClean="0"/>
              <a:t>tagasisaatmise</a:t>
            </a:r>
            <a:r>
              <a:rPr lang="en-US" dirty="0" smtClean="0"/>
              <a:t> ja </a:t>
            </a:r>
            <a:r>
              <a:rPr lang="en-US" dirty="0" err="1" smtClean="0"/>
              <a:t>tagasivõtmise</a:t>
            </a:r>
            <a:r>
              <a:rPr lang="en-US" dirty="0" smtClean="0"/>
              <a:t> </a:t>
            </a:r>
            <a:r>
              <a:rPr lang="en-US" dirty="0" err="1" smtClean="0"/>
              <a:t>valdkonnas</a:t>
            </a:r>
            <a:r>
              <a:rPr lang="en-US" dirty="0" smtClean="0"/>
              <a:t>.</a:t>
            </a:r>
          </a:p>
          <a:p>
            <a:pPr marL="228600" indent="-228600">
              <a:buFont typeface="+mj-lt"/>
              <a:buAutoNum type="arabicPeriod"/>
            </a:pPr>
            <a:endParaRPr lang="en-US" dirty="0" smtClean="0"/>
          </a:p>
          <a:p>
            <a:pPr marL="228600" indent="-228600">
              <a:buFont typeface="+mj-lt"/>
              <a:buAutoNum type="arabicPeriod"/>
            </a:pPr>
            <a:r>
              <a:rPr lang="en-US" dirty="0" err="1" smtClean="0"/>
              <a:t>Komisjon</a:t>
            </a:r>
            <a:r>
              <a:rPr lang="en-US" dirty="0" smtClean="0"/>
              <a:t> </a:t>
            </a:r>
            <a:r>
              <a:rPr lang="en-US" dirty="0" err="1" smtClean="0"/>
              <a:t>kutsub</a:t>
            </a:r>
            <a:r>
              <a:rPr lang="en-US" dirty="0" smtClean="0"/>
              <a:t> </a:t>
            </a:r>
            <a:r>
              <a:rPr lang="en-US" dirty="0" err="1" smtClean="0"/>
              <a:t>liikmesriike</a:t>
            </a:r>
            <a:r>
              <a:rPr lang="en-US" dirty="0" smtClean="0"/>
              <a:t> </a:t>
            </a:r>
            <a:r>
              <a:rPr lang="en-US" dirty="0" err="1" smtClean="0"/>
              <a:t>üles</a:t>
            </a:r>
            <a:r>
              <a:rPr lang="en-US" dirty="0" smtClean="0"/>
              <a:t> </a:t>
            </a:r>
            <a:r>
              <a:rPr lang="en-US" dirty="0" err="1" smtClean="0"/>
              <a:t>jätkama</a:t>
            </a:r>
            <a:r>
              <a:rPr lang="en-US" dirty="0" smtClean="0"/>
              <a:t> </a:t>
            </a:r>
            <a:r>
              <a:rPr lang="en-US" dirty="0" err="1" smtClean="0"/>
              <a:t>investeerimist</a:t>
            </a:r>
            <a:r>
              <a:rPr lang="en-US" dirty="0" smtClean="0"/>
              <a:t> </a:t>
            </a:r>
            <a:r>
              <a:rPr lang="en-US" b="1" dirty="0" err="1" smtClean="0"/>
              <a:t>integratsioonipoliitikasse</a:t>
            </a:r>
            <a:r>
              <a:rPr lang="en-US" dirty="0" smtClean="0"/>
              <a:t>, </a:t>
            </a:r>
            <a:r>
              <a:rPr lang="en-US" dirty="0" err="1" smtClean="0"/>
              <a:t>mis</a:t>
            </a:r>
            <a:r>
              <a:rPr lang="en-US" dirty="0" smtClean="0"/>
              <a:t> on </a:t>
            </a:r>
            <a:r>
              <a:rPr lang="en-US" dirty="0" err="1" smtClean="0"/>
              <a:t>suunatud</a:t>
            </a:r>
            <a:r>
              <a:rPr lang="en-US" dirty="0" smtClean="0"/>
              <a:t> </a:t>
            </a:r>
            <a:r>
              <a:rPr lang="en-US" dirty="0" err="1" smtClean="0"/>
              <a:t>kõigile</a:t>
            </a:r>
            <a:r>
              <a:rPr lang="en-US" dirty="0" smtClean="0"/>
              <a:t> </a:t>
            </a:r>
            <a:r>
              <a:rPr lang="en-US" dirty="0" err="1" smtClean="0"/>
              <a:t>seaduslikult</a:t>
            </a:r>
            <a:r>
              <a:rPr lang="en-US" dirty="0" smtClean="0"/>
              <a:t> </a:t>
            </a:r>
            <a:r>
              <a:rPr lang="en-US" dirty="0" err="1" smtClean="0"/>
              <a:t>ELis</a:t>
            </a:r>
            <a:r>
              <a:rPr lang="en-US" dirty="0" smtClean="0"/>
              <a:t> </a:t>
            </a:r>
            <a:r>
              <a:rPr lang="en-US" dirty="0" err="1" smtClean="0"/>
              <a:t>viibivatele</a:t>
            </a:r>
            <a:r>
              <a:rPr lang="en-US" dirty="0" smtClean="0"/>
              <a:t> </a:t>
            </a:r>
            <a:r>
              <a:rPr lang="en-US" dirty="0" err="1" smtClean="0"/>
              <a:t>rändajatele</a:t>
            </a:r>
            <a:r>
              <a:rPr lang="en-US" dirty="0" smtClean="0"/>
              <a:t>, </a:t>
            </a:r>
            <a:r>
              <a:rPr lang="en-US" dirty="0" err="1" smtClean="0"/>
              <a:t>kasutades</a:t>
            </a:r>
            <a:r>
              <a:rPr lang="en-US" dirty="0" smtClean="0"/>
              <a:t> </a:t>
            </a:r>
            <a:r>
              <a:rPr lang="en-US" dirty="0" err="1" smtClean="0"/>
              <a:t>suuremat</a:t>
            </a:r>
            <a:r>
              <a:rPr lang="en-US" dirty="0" smtClean="0"/>
              <a:t>, </a:t>
            </a:r>
            <a:r>
              <a:rPr lang="en-US" dirty="0" err="1" smtClean="0"/>
              <a:t>sihipärasemat</a:t>
            </a:r>
            <a:r>
              <a:rPr lang="en-US" dirty="0" smtClean="0"/>
              <a:t> ja </a:t>
            </a:r>
            <a:r>
              <a:rPr lang="en-US" dirty="0" err="1" smtClean="0"/>
              <a:t>koordineeritumat</a:t>
            </a:r>
            <a:r>
              <a:rPr lang="en-US" dirty="0" smtClean="0"/>
              <a:t> </a:t>
            </a:r>
            <a:r>
              <a:rPr lang="en-US" dirty="0" err="1" smtClean="0"/>
              <a:t>ELi</a:t>
            </a:r>
            <a:r>
              <a:rPr lang="en-US" dirty="0" smtClean="0"/>
              <a:t> </a:t>
            </a:r>
            <a:r>
              <a:rPr lang="en-US" dirty="0" err="1" smtClean="0"/>
              <a:t>rahalist</a:t>
            </a:r>
            <a:r>
              <a:rPr lang="en-US" dirty="0" smtClean="0"/>
              <a:t> </a:t>
            </a:r>
            <a:r>
              <a:rPr lang="en-US" dirty="0" err="1" smtClean="0"/>
              <a:t>toetust</a:t>
            </a:r>
            <a:r>
              <a:rPr lang="en-US" dirty="0" smtClean="0"/>
              <a:t> </a:t>
            </a:r>
            <a:r>
              <a:rPr lang="en-US" dirty="0" err="1" smtClean="0"/>
              <a:t>vastavalt</a:t>
            </a:r>
            <a:r>
              <a:rPr lang="en-US" dirty="0" smtClean="0"/>
              <a:t> </a:t>
            </a:r>
            <a:r>
              <a:rPr lang="en-US" dirty="0" err="1" smtClean="0"/>
              <a:t>järgmisele</a:t>
            </a:r>
            <a:r>
              <a:rPr lang="en-US" dirty="0" smtClean="0"/>
              <a:t> </a:t>
            </a:r>
            <a:r>
              <a:rPr lang="en-US" dirty="0" err="1" smtClean="0"/>
              <a:t>mitmeaastasele</a:t>
            </a:r>
            <a:r>
              <a:rPr lang="en-US" dirty="0" smtClean="0"/>
              <a:t> </a:t>
            </a:r>
            <a:r>
              <a:rPr lang="en-US" dirty="0" err="1" smtClean="0"/>
              <a:t>finantsraamistikule</a:t>
            </a:r>
            <a:r>
              <a:rPr lang="en-US" dirty="0" smtClean="0"/>
              <a:t>, </a:t>
            </a:r>
            <a:r>
              <a:rPr lang="en-US" dirty="0" err="1" smtClean="0"/>
              <a:t>mis</a:t>
            </a:r>
            <a:r>
              <a:rPr lang="en-US" dirty="0" smtClean="0"/>
              <a:t> </a:t>
            </a:r>
            <a:r>
              <a:rPr lang="en-US" dirty="0" err="1" smtClean="0"/>
              <a:t>tuleb</a:t>
            </a:r>
            <a:r>
              <a:rPr lang="en-US" dirty="0" smtClean="0"/>
              <a:t> </a:t>
            </a:r>
            <a:r>
              <a:rPr lang="en-US" dirty="0" err="1" smtClean="0"/>
              <a:t>kiiresti</a:t>
            </a:r>
            <a:r>
              <a:rPr lang="en-US" dirty="0" smtClean="0"/>
              <a:t> </a:t>
            </a:r>
            <a:r>
              <a:rPr lang="en-US" dirty="0" err="1" smtClean="0"/>
              <a:t>vastu</a:t>
            </a:r>
            <a:r>
              <a:rPr lang="en-US" dirty="0" smtClean="0"/>
              <a:t> </a:t>
            </a:r>
            <a:r>
              <a:rPr lang="en-US" dirty="0" err="1" smtClean="0"/>
              <a:t>võtta</a:t>
            </a:r>
            <a:r>
              <a:rPr lang="en-US" dirty="0" smtClean="0"/>
              <a:t>. </a:t>
            </a:r>
            <a:r>
              <a:rPr lang="en-US" dirty="0" err="1" smtClean="0"/>
              <a:t>Samuti</a:t>
            </a:r>
            <a:r>
              <a:rPr lang="en-US" dirty="0" smtClean="0"/>
              <a:t> </a:t>
            </a:r>
            <a:r>
              <a:rPr lang="en-US" dirty="0" err="1" smtClean="0"/>
              <a:t>kutsutakse</a:t>
            </a:r>
            <a:r>
              <a:rPr lang="en-US" dirty="0" smtClean="0"/>
              <a:t> </a:t>
            </a:r>
            <a:r>
              <a:rPr lang="en-US" dirty="0" err="1" smtClean="0"/>
              <a:t>liikmesriike</a:t>
            </a:r>
            <a:r>
              <a:rPr lang="en-US" dirty="0" smtClean="0"/>
              <a:t> </a:t>
            </a:r>
            <a:r>
              <a:rPr lang="en-US" dirty="0" err="1" smtClean="0"/>
              <a:t>üles</a:t>
            </a:r>
            <a:r>
              <a:rPr lang="en-US" dirty="0" smtClean="0"/>
              <a:t> </a:t>
            </a:r>
            <a:r>
              <a:rPr lang="en-US" dirty="0" err="1" smtClean="0"/>
              <a:t>kaasama</a:t>
            </a:r>
            <a:r>
              <a:rPr lang="en-US" dirty="0" smtClean="0"/>
              <a:t> </a:t>
            </a:r>
            <a:r>
              <a:rPr lang="en-US" dirty="0" err="1" smtClean="0"/>
              <a:t>kõigi</a:t>
            </a:r>
            <a:r>
              <a:rPr lang="en-US" dirty="0" smtClean="0"/>
              <a:t> </a:t>
            </a:r>
            <a:r>
              <a:rPr lang="en-US" dirty="0" err="1" smtClean="0"/>
              <a:t>tasandi</a:t>
            </a:r>
            <a:r>
              <a:rPr lang="en-US" dirty="0" smtClean="0"/>
              <a:t> </a:t>
            </a:r>
            <a:r>
              <a:rPr lang="en-US" dirty="0" err="1" smtClean="0"/>
              <a:t>asjaomaseid</a:t>
            </a:r>
            <a:r>
              <a:rPr lang="en-US" dirty="0" smtClean="0"/>
              <a:t> </a:t>
            </a:r>
            <a:r>
              <a:rPr lang="en-US" dirty="0" err="1" smtClean="0"/>
              <a:t>sidusrühmi</a:t>
            </a:r>
            <a:r>
              <a:rPr lang="en-US" dirty="0" smtClean="0"/>
              <a:t>, </a:t>
            </a:r>
            <a:r>
              <a:rPr lang="en-US" dirty="0" err="1" smtClean="0"/>
              <a:t>sealhulgas</a:t>
            </a:r>
            <a:r>
              <a:rPr lang="en-US" dirty="0" smtClean="0"/>
              <a:t> </a:t>
            </a:r>
            <a:r>
              <a:rPr lang="en-US" dirty="0" err="1" smtClean="0"/>
              <a:t>majandus</a:t>
            </a:r>
            <a:r>
              <a:rPr lang="en-US" dirty="0" smtClean="0"/>
              <a:t>- ja </a:t>
            </a:r>
            <a:r>
              <a:rPr lang="en-US" dirty="0" err="1" smtClean="0"/>
              <a:t>sotsiaalvaldkonna</a:t>
            </a:r>
            <a:r>
              <a:rPr lang="en-US" dirty="0" smtClean="0"/>
              <a:t> </a:t>
            </a:r>
            <a:r>
              <a:rPr lang="en-US" dirty="0" err="1" smtClean="0"/>
              <a:t>osalejaid</a:t>
            </a: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3</a:t>
            </a:fld>
            <a:endParaRPr lang="en-GB"/>
          </a:p>
        </p:txBody>
      </p:sp>
    </p:spTree>
    <p:extLst>
      <p:ext uri="{BB962C8B-B14F-4D97-AF65-F5344CB8AC3E}">
        <p14:creationId xmlns:p14="http://schemas.microsoft.com/office/powerpoint/2010/main" val="262338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18 March 2016, EU Heads of State or Government and Turkey agreed on the </a:t>
            </a:r>
            <a:r>
              <a:rPr lang="en-US" b="1" dirty="0" smtClean="0"/>
              <a:t>EU-Turkey Statement </a:t>
            </a:r>
            <a:r>
              <a:rPr lang="en-US" dirty="0" smtClean="0"/>
              <a:t>to end irregular</a:t>
            </a:r>
            <a:r>
              <a:rPr lang="en-US" baseline="0" dirty="0" smtClean="0"/>
              <a:t> </a:t>
            </a:r>
            <a:r>
              <a:rPr lang="en-US" dirty="0" smtClean="0"/>
              <a:t>migration flows from Turkey to the EU, ensure improved reception conditions for refugees in Turkey and open up </a:t>
            </a:r>
            <a:r>
              <a:rPr lang="en-US" dirty="0" err="1" smtClean="0"/>
              <a:t>organised</a:t>
            </a:r>
            <a:r>
              <a:rPr lang="en-US" dirty="0" smtClean="0"/>
              <a:t>,</a:t>
            </a:r>
            <a:r>
              <a:rPr lang="en-US" baseline="0" dirty="0" smtClean="0"/>
              <a:t> </a:t>
            </a:r>
            <a:r>
              <a:rPr lang="en-US" dirty="0" smtClean="0"/>
              <a:t>safe and legal channels to Europe for Syrian refugees. Two years later, irregular arrivals remain 97% lower than the period</a:t>
            </a:r>
            <a:r>
              <a:rPr lang="en-US" baseline="0" dirty="0" smtClean="0"/>
              <a:t> </a:t>
            </a:r>
            <a:r>
              <a:rPr lang="en-US" dirty="0" smtClean="0"/>
              <a:t>before the Statement became operational, while the number of lives lost at sea has decreased substantially. The EU had pledged 6 billion Euro ($7.44 billion) in funding for the refugees, and promised to mobilize the second 3 billion Euro ($3.72 billion) tranche by the end of 2018. </a:t>
            </a:r>
          </a:p>
          <a:p>
            <a:endParaRPr lang="fi-FI" dirty="0" smtClean="0"/>
          </a:p>
          <a:p>
            <a:r>
              <a:rPr lang="fi-FI" b="1" dirty="0" smtClean="0"/>
              <a:t>Väljarände algpõhjustega</a:t>
            </a:r>
            <a:r>
              <a:rPr lang="fi-FI" b="1" baseline="0" dirty="0" smtClean="0"/>
              <a:t> tegelemine: </a:t>
            </a:r>
          </a:p>
          <a:p>
            <a:pPr marL="171450" indent="-171450">
              <a:buFont typeface="Arial" panose="020B0604020202020204" pitchFamily="34" charset="0"/>
              <a:buChar char="•"/>
            </a:pPr>
            <a:r>
              <a:rPr lang="fi-FI" b="1" dirty="0" smtClean="0"/>
              <a:t>EK</a:t>
            </a:r>
            <a:r>
              <a:rPr lang="fi-FI" b="1" baseline="0" dirty="0" smtClean="0"/>
              <a:t> T</a:t>
            </a:r>
            <a:r>
              <a:rPr lang="fi-FI" b="1" dirty="0" smtClean="0"/>
              <a:t>eatis uue Euroopa–Aafrika kestliku investeerimise ja töökohtade loomise alliansi kohta: viime oma investeerimise ja töökohtade loomise partnerluse uuele tasandile</a:t>
            </a:r>
          </a:p>
          <a:p>
            <a:pPr marL="171450" indent="-171450">
              <a:buFont typeface="Arial" panose="020B0604020202020204" pitchFamily="34" charset="0"/>
              <a:buChar char="•"/>
            </a:pPr>
            <a:r>
              <a:rPr lang="fi-FI" b="1" dirty="0" smtClean="0"/>
              <a:t>ELi hädaolukorra usaldusfond Aafrika jaoks </a:t>
            </a:r>
            <a:r>
              <a:rPr lang="fi-FI" dirty="0" smtClean="0"/>
              <a:t>(</a:t>
            </a:r>
            <a:r>
              <a:rPr lang="en-US" dirty="0" smtClean="0"/>
              <a:t>The EU Emergency Trust Fund for </a:t>
            </a:r>
            <a:r>
              <a:rPr lang="en-US" dirty="0" err="1" smtClean="0"/>
              <a:t>Afric</a:t>
            </a:r>
            <a:r>
              <a:rPr lang="en-US" dirty="0" smtClean="0"/>
              <a:t>) was launched by European and African partners at the Valletta Summit on Migration in November 2015. Was signed by the European Commission, 25 EU Member States, Norway and Switzerland. Resources currently allocate(EUTF for Africa) d to the EU Trust Fund for Africa amount to EUR 4.5 billion including EUR 4.0 billion from the European Development Fund (EDF) and EU financial instruments including DCI, ENI, HOME and ECHO funding. EU Member States and other donors (Switzerland and Norway) have contributed EUR 494 million, of which EUR 486 million have been paid so far. </a:t>
            </a:r>
          </a:p>
          <a:p>
            <a:pPr marL="0" indent="0">
              <a:buFont typeface="Arial" panose="020B0604020202020204" pitchFamily="34" charset="0"/>
              <a:buNone/>
            </a:pPr>
            <a:r>
              <a:rPr lang="en-US" dirty="0" smtClean="0"/>
              <a:t>The EU Emergency Trust Fund for Africa has </a:t>
            </a:r>
            <a:r>
              <a:rPr lang="en-US" b="1" dirty="0" smtClean="0"/>
              <a:t>four lines of action</a:t>
            </a:r>
            <a:r>
              <a:rPr lang="en-US" dirty="0" smtClean="0"/>
              <a:t>, common to the three regions:</a:t>
            </a:r>
            <a:r>
              <a:rPr lang="en-US" baseline="0" dirty="0" smtClean="0"/>
              <a:t> </a:t>
            </a:r>
          </a:p>
          <a:p>
            <a:pPr marL="0" indent="0">
              <a:buFont typeface="Arial" panose="020B0604020202020204" pitchFamily="34" charset="0"/>
              <a:buNone/>
            </a:pPr>
            <a:r>
              <a:rPr lang="en-US" baseline="0" dirty="0" smtClean="0"/>
              <a:t>1) </a:t>
            </a:r>
            <a:r>
              <a:rPr lang="en-US" dirty="0" smtClean="0"/>
              <a:t>Greater economic and employment opportunities;</a:t>
            </a:r>
            <a:r>
              <a:rPr lang="en-US" baseline="0" dirty="0" smtClean="0"/>
              <a:t> </a:t>
            </a:r>
          </a:p>
          <a:p>
            <a:pPr marL="0" indent="0">
              <a:buFont typeface="Arial" panose="020B0604020202020204" pitchFamily="34" charset="0"/>
              <a:buNone/>
            </a:pPr>
            <a:r>
              <a:rPr lang="en-US" baseline="0" dirty="0" smtClean="0"/>
              <a:t>2) </a:t>
            </a:r>
            <a:r>
              <a:rPr lang="en-US" dirty="0" smtClean="0"/>
              <a:t>Strengthening resilience of communities and in particular the most vulnerable including refugees and other displaced people;</a:t>
            </a:r>
          </a:p>
          <a:p>
            <a:pPr marL="0" indent="0">
              <a:buFont typeface="Arial" panose="020B0604020202020204" pitchFamily="34" charset="0"/>
              <a:buNone/>
            </a:pPr>
            <a:r>
              <a:rPr lang="en-US" baseline="0" dirty="0" smtClean="0"/>
              <a:t>3)</a:t>
            </a:r>
            <a:r>
              <a:rPr lang="en-US" dirty="0" smtClean="0"/>
              <a:t>Improved migration management in countries of origin, transit and destination;</a:t>
            </a:r>
          </a:p>
          <a:p>
            <a:pPr marL="0" indent="0">
              <a:buFont typeface="Arial" panose="020B0604020202020204" pitchFamily="34" charset="0"/>
              <a:buNone/>
            </a:pPr>
            <a:r>
              <a:rPr lang="en-US" baseline="0" dirty="0" smtClean="0"/>
              <a:t>4) I</a:t>
            </a:r>
            <a:r>
              <a:rPr lang="en-US" dirty="0" smtClean="0"/>
              <a:t>mproved governance and conflict prevention and reduction of forced displacement and irregular migration.</a:t>
            </a:r>
          </a:p>
          <a:p>
            <a:endParaRPr lang="en-US" dirty="0" smtClean="0"/>
          </a:p>
        </p:txBody>
      </p:sp>
      <p:sp>
        <p:nvSpPr>
          <p:cNvPr id="4" name="Slide Number Placeholder 3"/>
          <p:cNvSpPr>
            <a:spLocks noGrp="1"/>
          </p:cNvSpPr>
          <p:nvPr>
            <p:ph type="sldNum" sz="quarter" idx="10"/>
          </p:nvPr>
        </p:nvSpPr>
        <p:spPr/>
        <p:txBody>
          <a:bodyPr/>
          <a:lstStyle/>
          <a:p>
            <a:fld id="{68C3C57A-EAF7-4D85-B73F-A4C8A385DB53}" type="slidenum">
              <a:rPr lang="en-GB" smtClean="0"/>
              <a:t>13</a:t>
            </a:fld>
            <a:endParaRPr lang="en-GB"/>
          </a:p>
        </p:txBody>
      </p:sp>
    </p:spTree>
    <p:extLst>
      <p:ext uri="{BB962C8B-B14F-4D97-AF65-F5344CB8AC3E}">
        <p14:creationId xmlns:p14="http://schemas.microsoft.com/office/powerpoint/2010/main" val="109631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AWARE MIGRANTS</a:t>
            </a:r>
            <a:r>
              <a:rPr lang="en-US" b="0" baseline="0" dirty="0" smtClean="0"/>
              <a:t> - </a:t>
            </a:r>
            <a:r>
              <a:rPr lang="en-US" dirty="0" smtClean="0"/>
              <a:t>an information campaign jointly developed by the Italian Ministry of Interior and the IOM Coordination Office for the Mediterranean in Rome, was launched yesterday (28 July 2016). It aims to raise awareness among potential migrants about the dangerous journey across the desert and the Mediterranean. The campaign mainly consists of videotaped stories and accounts narrated by migrants themselves. </a:t>
            </a: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14</a:t>
            </a:fld>
            <a:endParaRPr lang="en-GB"/>
          </a:p>
        </p:txBody>
      </p:sp>
    </p:spTree>
    <p:extLst>
      <p:ext uri="{BB962C8B-B14F-4D97-AF65-F5344CB8AC3E}">
        <p14:creationId xmlns:p14="http://schemas.microsoft.com/office/powerpoint/2010/main" val="3139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15</a:t>
            </a:fld>
            <a:endParaRPr lang="en-GB"/>
          </a:p>
        </p:txBody>
      </p:sp>
    </p:spTree>
    <p:extLst>
      <p:ext uri="{BB962C8B-B14F-4D97-AF65-F5344CB8AC3E}">
        <p14:creationId xmlns:p14="http://schemas.microsoft.com/office/powerpoint/2010/main" val="86774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a:t>
            </a:r>
            <a:r>
              <a:rPr lang="en-US" dirty="0" smtClean="0"/>
              <a:t> </a:t>
            </a:r>
            <a:r>
              <a:rPr lang="en-US" dirty="0" err="1" smtClean="0"/>
              <a:t>Eesti</a:t>
            </a:r>
            <a:r>
              <a:rPr lang="en-US" dirty="0" smtClean="0"/>
              <a:t> on </a:t>
            </a:r>
            <a:r>
              <a:rPr lang="en-US" dirty="0" err="1" smtClean="0"/>
              <a:t>teinud</a:t>
            </a:r>
            <a:r>
              <a:rPr lang="en-US" dirty="0" smtClean="0"/>
              <a:t> </a:t>
            </a:r>
            <a:r>
              <a:rPr lang="en-US" dirty="0" err="1" smtClean="0"/>
              <a:t>algust</a:t>
            </a:r>
            <a:r>
              <a:rPr lang="en-US" dirty="0" smtClean="0"/>
              <a:t> </a:t>
            </a:r>
            <a:r>
              <a:rPr lang="en-US" dirty="0" err="1" smtClean="0"/>
              <a:t>ringrändega</a:t>
            </a:r>
            <a:r>
              <a:rPr lang="en-US" dirty="0" smtClean="0"/>
              <a:t> </a:t>
            </a:r>
            <a:r>
              <a:rPr lang="en-US" dirty="0" err="1" smtClean="0"/>
              <a:t>sobiva</a:t>
            </a:r>
            <a:r>
              <a:rPr lang="en-US" dirty="0" smtClean="0"/>
              <a:t> </a:t>
            </a:r>
            <a:r>
              <a:rPr lang="en-US" dirty="0" err="1" smtClean="0"/>
              <a:t>välisvilistlaste</a:t>
            </a:r>
            <a:r>
              <a:rPr lang="en-US" dirty="0" smtClean="0"/>
              <a:t> </a:t>
            </a:r>
            <a:r>
              <a:rPr lang="en-US" dirty="0" err="1" smtClean="0"/>
              <a:t>hoidmise</a:t>
            </a:r>
            <a:r>
              <a:rPr lang="en-US" dirty="0" smtClean="0"/>
              <a:t> </a:t>
            </a:r>
            <a:r>
              <a:rPr lang="en-US" dirty="0" err="1" smtClean="0"/>
              <a:t>poliitikaga</a:t>
            </a:r>
            <a:r>
              <a:rPr lang="en-US" dirty="0" smtClean="0"/>
              <a:t>. </a:t>
            </a:r>
            <a:r>
              <a:rPr lang="en-US" dirty="0" err="1" smtClean="0"/>
              <a:t>Teadagi</a:t>
            </a:r>
            <a:r>
              <a:rPr lang="en-US" dirty="0" smtClean="0"/>
              <a:t> </a:t>
            </a:r>
            <a:r>
              <a:rPr lang="en-US" dirty="0" err="1" smtClean="0"/>
              <a:t>piirab</a:t>
            </a:r>
            <a:r>
              <a:rPr lang="en-US" dirty="0" smtClean="0"/>
              <a:t> </a:t>
            </a:r>
            <a:r>
              <a:rPr lang="en-US" dirty="0" err="1" smtClean="0"/>
              <a:t>töörännet</a:t>
            </a:r>
            <a:r>
              <a:rPr lang="en-US" dirty="0" smtClean="0"/>
              <a:t> </a:t>
            </a:r>
            <a:r>
              <a:rPr lang="en-US" dirty="0" err="1" smtClean="0"/>
              <a:t>Eestisse</a:t>
            </a:r>
            <a:r>
              <a:rPr lang="en-US" dirty="0" smtClean="0"/>
              <a:t> </a:t>
            </a:r>
            <a:r>
              <a:rPr lang="en-US" dirty="0" err="1" smtClean="0"/>
              <a:t>iga-aastane</a:t>
            </a:r>
            <a:r>
              <a:rPr lang="en-US" dirty="0" smtClean="0"/>
              <a:t> </a:t>
            </a:r>
            <a:r>
              <a:rPr lang="en-US" dirty="0" err="1" smtClean="0"/>
              <a:t>sisserände</a:t>
            </a:r>
            <a:r>
              <a:rPr lang="en-US" dirty="0" smtClean="0"/>
              <a:t> </a:t>
            </a:r>
            <a:r>
              <a:rPr lang="en-US" dirty="0" err="1" smtClean="0"/>
              <a:t>piirarv</a:t>
            </a:r>
            <a:r>
              <a:rPr lang="en-US" dirty="0" smtClean="0"/>
              <a:t>, </a:t>
            </a:r>
            <a:r>
              <a:rPr lang="en-US" dirty="0" err="1" smtClean="0"/>
              <a:t>milleks</a:t>
            </a:r>
            <a:r>
              <a:rPr lang="en-US" dirty="0" smtClean="0"/>
              <a:t> on 0,1 % </a:t>
            </a:r>
            <a:r>
              <a:rPr lang="en-US" dirty="0" err="1" smtClean="0"/>
              <a:t>alalisest</a:t>
            </a:r>
            <a:r>
              <a:rPr lang="en-US" dirty="0" smtClean="0"/>
              <a:t> </a:t>
            </a:r>
            <a:r>
              <a:rPr lang="en-US" dirty="0" err="1" smtClean="0"/>
              <a:t>elanikkonnast</a:t>
            </a:r>
            <a:r>
              <a:rPr lang="en-US" dirty="0" smtClean="0"/>
              <a:t>. </a:t>
            </a:r>
            <a:r>
              <a:rPr lang="en-US" dirty="0" err="1" smtClean="0"/>
              <a:t>Eesti</a:t>
            </a:r>
            <a:r>
              <a:rPr lang="en-US" dirty="0" smtClean="0"/>
              <a:t> </a:t>
            </a:r>
            <a:r>
              <a:rPr lang="en-US" dirty="0" err="1" smtClean="0"/>
              <a:t>rahvaarvu</a:t>
            </a:r>
            <a:r>
              <a:rPr lang="en-US" dirty="0" smtClean="0"/>
              <a:t> </a:t>
            </a:r>
            <a:r>
              <a:rPr lang="en-US" dirty="0" err="1" smtClean="0"/>
              <a:t>vähenemisega</a:t>
            </a:r>
            <a:r>
              <a:rPr lang="en-US" dirty="0" smtClean="0"/>
              <a:t> </a:t>
            </a:r>
            <a:r>
              <a:rPr lang="en-US" dirty="0" err="1" smtClean="0"/>
              <a:t>piirarv</a:t>
            </a:r>
            <a:r>
              <a:rPr lang="en-US" dirty="0" smtClean="0"/>
              <a:t> </a:t>
            </a:r>
            <a:r>
              <a:rPr lang="en-US" dirty="0" err="1" smtClean="0"/>
              <a:t>kahaneb</a:t>
            </a:r>
            <a:r>
              <a:rPr lang="en-US" dirty="0" smtClean="0"/>
              <a:t>, </a:t>
            </a:r>
            <a:r>
              <a:rPr lang="en-US" dirty="0" err="1" smtClean="0"/>
              <a:t>olgu</a:t>
            </a:r>
            <a:r>
              <a:rPr lang="en-US" dirty="0" smtClean="0"/>
              <a:t> </a:t>
            </a:r>
            <a:r>
              <a:rPr lang="en-US" dirty="0" err="1" smtClean="0"/>
              <a:t>tööjõupuudus</a:t>
            </a:r>
            <a:r>
              <a:rPr lang="en-US" dirty="0" smtClean="0"/>
              <a:t> </a:t>
            </a:r>
            <a:r>
              <a:rPr lang="en-US" dirty="0" err="1" smtClean="0"/>
              <a:t>kui</a:t>
            </a:r>
            <a:r>
              <a:rPr lang="en-US" dirty="0" smtClean="0"/>
              <a:t> </a:t>
            </a:r>
            <a:r>
              <a:rPr lang="en-US" dirty="0" err="1" smtClean="0"/>
              <a:t>suur</a:t>
            </a:r>
            <a:r>
              <a:rPr lang="en-US" dirty="0" smtClean="0"/>
              <a:t> </a:t>
            </a:r>
            <a:r>
              <a:rPr lang="en-US" dirty="0" err="1" smtClean="0"/>
              <a:t>tahes</a:t>
            </a:r>
            <a:r>
              <a:rPr lang="en-US" dirty="0" smtClean="0"/>
              <a:t>. Aga </a:t>
            </a:r>
            <a:r>
              <a:rPr lang="en-US" dirty="0" err="1" smtClean="0"/>
              <a:t>kui</a:t>
            </a:r>
            <a:r>
              <a:rPr lang="en-US" dirty="0" smtClean="0"/>
              <a:t> </a:t>
            </a:r>
            <a:r>
              <a:rPr lang="en-US" dirty="0" err="1" smtClean="0"/>
              <a:t>Eesti</a:t>
            </a:r>
            <a:r>
              <a:rPr lang="en-US" dirty="0" smtClean="0"/>
              <a:t> </a:t>
            </a:r>
            <a:r>
              <a:rPr lang="en-US" dirty="0" err="1" smtClean="0"/>
              <a:t>kõrgkoolide</a:t>
            </a:r>
            <a:r>
              <a:rPr lang="en-US" dirty="0" smtClean="0"/>
              <a:t> </a:t>
            </a:r>
            <a:r>
              <a:rPr lang="en-US" dirty="0" err="1" smtClean="0"/>
              <a:t>lõpetajad</a:t>
            </a:r>
            <a:r>
              <a:rPr lang="en-US" dirty="0" smtClean="0"/>
              <a:t> </a:t>
            </a:r>
            <a:r>
              <a:rPr lang="en-US" dirty="0" err="1" smtClean="0"/>
              <a:t>taotlevad</a:t>
            </a:r>
            <a:r>
              <a:rPr lang="en-US" dirty="0" smtClean="0"/>
              <a:t> </a:t>
            </a:r>
            <a:r>
              <a:rPr lang="en-US" dirty="0" err="1" smtClean="0"/>
              <a:t>töötamiseks</a:t>
            </a:r>
            <a:r>
              <a:rPr lang="en-US" dirty="0" smtClean="0"/>
              <a:t> </a:t>
            </a:r>
            <a:r>
              <a:rPr lang="en-US" dirty="0" err="1" smtClean="0"/>
              <a:t>elamisluba</a:t>
            </a:r>
            <a:r>
              <a:rPr lang="en-US" dirty="0" smtClean="0"/>
              <a:t>, </a:t>
            </a:r>
            <a:r>
              <a:rPr lang="en-US" dirty="0" err="1" smtClean="0"/>
              <a:t>ei</a:t>
            </a:r>
            <a:r>
              <a:rPr lang="en-US" dirty="0" smtClean="0"/>
              <a:t> </a:t>
            </a:r>
            <a:r>
              <a:rPr lang="en-US" dirty="0" err="1" smtClean="0"/>
              <a:t>lähe</a:t>
            </a:r>
            <a:r>
              <a:rPr lang="en-US" dirty="0" smtClean="0"/>
              <a:t> </a:t>
            </a:r>
            <a:r>
              <a:rPr lang="en-US" dirty="0" err="1" smtClean="0"/>
              <a:t>nad</a:t>
            </a:r>
            <a:r>
              <a:rPr lang="en-US" dirty="0" smtClean="0"/>
              <a:t> </a:t>
            </a:r>
            <a:r>
              <a:rPr lang="en-US" dirty="0" err="1" smtClean="0"/>
              <a:t>piirarvu</a:t>
            </a:r>
            <a:r>
              <a:rPr lang="en-US" dirty="0" smtClean="0"/>
              <a:t> </a:t>
            </a:r>
            <a:r>
              <a:rPr lang="en-US" dirty="0" err="1" smtClean="0"/>
              <a:t>arvestusse</a:t>
            </a:r>
            <a:r>
              <a:rPr lang="en-US" dirty="0" smtClean="0"/>
              <a:t>. </a:t>
            </a:r>
            <a:r>
              <a:rPr lang="en-US" dirty="0" err="1" smtClean="0"/>
              <a:t>Oluline</a:t>
            </a:r>
            <a:r>
              <a:rPr lang="en-US" dirty="0" smtClean="0"/>
              <a:t> on </a:t>
            </a:r>
            <a:r>
              <a:rPr lang="en-US" dirty="0" err="1" smtClean="0"/>
              <a:t>siin</a:t>
            </a:r>
            <a:r>
              <a:rPr lang="en-US" dirty="0" smtClean="0"/>
              <a:t> see, et see </a:t>
            </a:r>
            <a:r>
              <a:rPr lang="en-US" dirty="0" err="1" smtClean="0"/>
              <a:t>privileeg</a:t>
            </a:r>
            <a:r>
              <a:rPr lang="en-US" dirty="0" smtClean="0"/>
              <a:t> </a:t>
            </a:r>
            <a:r>
              <a:rPr lang="en-US" dirty="0" err="1" smtClean="0"/>
              <a:t>kehtib</a:t>
            </a:r>
            <a:r>
              <a:rPr lang="en-US" dirty="0" smtClean="0"/>
              <a:t> </a:t>
            </a:r>
            <a:r>
              <a:rPr lang="en-US" dirty="0" err="1" smtClean="0"/>
              <a:t>neile</a:t>
            </a:r>
            <a:r>
              <a:rPr lang="en-US" dirty="0" smtClean="0"/>
              <a:t> </a:t>
            </a:r>
            <a:r>
              <a:rPr lang="en-US" dirty="0" err="1" smtClean="0"/>
              <a:t>alatiseks</a:t>
            </a:r>
            <a:r>
              <a:rPr lang="en-US" dirty="0" smtClean="0"/>
              <a:t>. </a:t>
            </a: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4</a:t>
            </a:fld>
            <a:endParaRPr lang="en-GB"/>
          </a:p>
        </p:txBody>
      </p:sp>
    </p:spTree>
    <p:extLst>
      <p:ext uri="{BB962C8B-B14F-4D97-AF65-F5344CB8AC3E}">
        <p14:creationId xmlns:p14="http://schemas.microsoft.com/office/powerpoint/2010/main" val="78334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Ümberpaigutamise</a:t>
            </a:r>
            <a:r>
              <a:rPr lang="en-US" b="1" baseline="0" dirty="0" smtClean="0"/>
              <a:t> </a:t>
            </a:r>
            <a:r>
              <a:rPr lang="en-US" b="1" baseline="0" dirty="0" err="1" smtClean="0"/>
              <a:t>ELi</a:t>
            </a:r>
            <a:r>
              <a:rPr lang="en-US" b="1" baseline="0" dirty="0" smtClean="0"/>
              <a:t> </a:t>
            </a:r>
            <a:r>
              <a:rPr lang="en-US" b="1" baseline="0" dirty="0" err="1" smtClean="0"/>
              <a:t>kavad</a:t>
            </a:r>
            <a:r>
              <a:rPr lang="en-US" b="1" baseline="0" dirty="0" smtClean="0"/>
              <a:t>: </a:t>
            </a:r>
            <a:r>
              <a:rPr lang="en-US" dirty="0" smtClean="0"/>
              <a:t>Several Member States109 reported on the</a:t>
            </a:r>
            <a:r>
              <a:rPr lang="en-US" baseline="0" dirty="0" smtClean="0"/>
              <a:t> </a:t>
            </a:r>
            <a:r>
              <a:rPr lang="en-US" dirty="0" smtClean="0"/>
              <a:t>relocation of applicants for international protection from</a:t>
            </a:r>
            <a:r>
              <a:rPr lang="en-US" baseline="0" dirty="0" smtClean="0"/>
              <a:t> </a:t>
            </a:r>
            <a:r>
              <a:rPr lang="en-US" dirty="0" smtClean="0"/>
              <a:t>Italy and Greece, as agreed by the adoption of the 2015</a:t>
            </a:r>
          </a:p>
          <a:p>
            <a:r>
              <a:rPr lang="en-US" dirty="0" smtClean="0"/>
              <a:t>Emergency relocation mechanism to relocate 40 000 asylum</a:t>
            </a:r>
            <a:r>
              <a:rPr lang="en-US" baseline="0" dirty="0" smtClean="0"/>
              <a:t> </a:t>
            </a:r>
            <a:r>
              <a:rPr lang="en-US" dirty="0" smtClean="0"/>
              <a:t>seekers from Italy and Greece110 and the subsequent</a:t>
            </a:r>
            <a:r>
              <a:rPr lang="en-US" baseline="0" dirty="0" smtClean="0"/>
              <a:t> </a:t>
            </a:r>
            <a:r>
              <a:rPr lang="en-US" dirty="0" smtClean="0"/>
              <a:t>agreement on an Emergency relocation mechanism to</a:t>
            </a:r>
          </a:p>
          <a:p>
            <a:r>
              <a:rPr lang="en-US" dirty="0" smtClean="0"/>
              <a:t>relocate 120 000 asylum seekers from Italy and Greece.</a:t>
            </a:r>
          </a:p>
          <a:p>
            <a:r>
              <a:rPr lang="en-US" b="1" dirty="0" err="1" smtClean="0"/>
              <a:t>Ümberasustamise</a:t>
            </a:r>
            <a:r>
              <a:rPr lang="en-US" b="1" baseline="0" dirty="0" smtClean="0"/>
              <a:t> </a:t>
            </a:r>
            <a:r>
              <a:rPr lang="en-US" b="1" baseline="0" dirty="0" err="1" smtClean="0"/>
              <a:t>ELi</a:t>
            </a:r>
            <a:r>
              <a:rPr lang="en-US" b="1" baseline="0" dirty="0" smtClean="0"/>
              <a:t> </a:t>
            </a:r>
            <a:r>
              <a:rPr lang="en-US" b="1" baseline="0" dirty="0" err="1" smtClean="0"/>
              <a:t>kavad</a:t>
            </a:r>
            <a:r>
              <a:rPr lang="en-US" b="1" dirty="0" smtClean="0"/>
              <a:t>: </a:t>
            </a:r>
            <a:r>
              <a:rPr lang="en-US" b="0" dirty="0" smtClean="0"/>
              <a:t>the ‘one-for-one’ resettlement scheme, as set out in</a:t>
            </a:r>
            <a:r>
              <a:rPr lang="en-US" b="0" baseline="0" dirty="0" smtClean="0"/>
              <a:t> </a:t>
            </a:r>
            <a:r>
              <a:rPr lang="en-US" b="0" dirty="0" smtClean="0"/>
              <a:t>the EU-Turkey Statement of 18 March 2016; and</a:t>
            </a:r>
            <a:r>
              <a:rPr lang="en-US" b="0" baseline="0" dirty="0" smtClean="0"/>
              <a:t> </a:t>
            </a:r>
            <a:r>
              <a:rPr lang="en-US" b="0" dirty="0" smtClean="0"/>
              <a:t>the “50 000 Scheme”, based on the Commission</a:t>
            </a:r>
          </a:p>
          <a:p>
            <a:r>
              <a:rPr lang="en-US" b="0" dirty="0" smtClean="0"/>
              <a:t>Recommendation of 27 September 2017 on enhancing</a:t>
            </a:r>
            <a:r>
              <a:rPr lang="en-US" b="0" baseline="0" dirty="0" smtClean="0"/>
              <a:t> </a:t>
            </a:r>
            <a:r>
              <a:rPr lang="en-US" b="0" dirty="0" smtClean="0"/>
              <a:t>legal pathways for persons in need of international</a:t>
            </a:r>
            <a:r>
              <a:rPr lang="en-US" b="0" baseline="0" dirty="0" smtClean="0"/>
              <a:t> </a:t>
            </a:r>
            <a:r>
              <a:rPr lang="en-US" b="0" dirty="0" smtClean="0"/>
              <a:t>protection.</a:t>
            </a:r>
          </a:p>
          <a:p>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5</a:t>
            </a:fld>
            <a:endParaRPr lang="en-GB"/>
          </a:p>
        </p:txBody>
      </p:sp>
    </p:spTree>
    <p:extLst>
      <p:ext uri="{BB962C8B-B14F-4D97-AF65-F5344CB8AC3E}">
        <p14:creationId xmlns:p14="http://schemas.microsoft.com/office/powerpoint/2010/main" val="315768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6</a:t>
            </a:fld>
            <a:endParaRPr lang="en-GB"/>
          </a:p>
        </p:txBody>
      </p:sp>
    </p:spTree>
    <p:extLst>
      <p:ext uri="{BB962C8B-B14F-4D97-AF65-F5344CB8AC3E}">
        <p14:creationId xmlns:p14="http://schemas.microsoft.com/office/powerpoint/2010/main" val="307059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CEAS-</a:t>
            </a:r>
            <a:r>
              <a:rPr lang="en-US" b="1" dirty="0" err="1" smtClean="0"/>
              <a:t>Euroopa</a:t>
            </a:r>
            <a:r>
              <a:rPr lang="en-US" b="1" dirty="0" smtClean="0"/>
              <a:t> </a:t>
            </a:r>
            <a:r>
              <a:rPr lang="en-US" b="1" dirty="0" err="1" smtClean="0"/>
              <a:t>ühtne</a:t>
            </a:r>
            <a:r>
              <a:rPr lang="en-US" b="1" dirty="0" smtClean="0"/>
              <a:t> </a:t>
            </a:r>
            <a:r>
              <a:rPr lang="en-US" b="1" dirty="0" err="1" smtClean="0"/>
              <a:t>varjupaigasüsteem</a:t>
            </a:r>
            <a:r>
              <a:rPr lang="en-US" dirty="0" smtClean="0"/>
              <a:t>. </a:t>
            </a:r>
          </a:p>
          <a:p>
            <a:endParaRPr lang="en-US" dirty="0" smtClean="0"/>
          </a:p>
          <a:p>
            <a:r>
              <a:rPr lang="en-US" dirty="0" smtClean="0"/>
              <a:t>CEAS</a:t>
            </a:r>
            <a:r>
              <a:rPr lang="en-US" baseline="0" dirty="0" smtClean="0"/>
              <a:t> </a:t>
            </a:r>
            <a:r>
              <a:rPr lang="en-US" baseline="0" dirty="0" err="1" smtClean="0"/>
              <a:t>eesmärgid</a:t>
            </a:r>
            <a:r>
              <a:rPr lang="en-US" baseline="0" dirty="0" smtClean="0"/>
              <a:t>: </a:t>
            </a:r>
          </a:p>
          <a:p>
            <a:pPr marL="228600" indent="-228600">
              <a:buFont typeface="+mj-lt"/>
              <a:buAutoNum type="arabicPeriod"/>
            </a:pPr>
            <a:r>
              <a:rPr lang="en-US" baseline="0" dirty="0" err="1" smtClean="0"/>
              <a:t>m</a:t>
            </a:r>
            <a:r>
              <a:rPr lang="en-US" dirty="0" err="1" smtClean="0"/>
              <a:t>uuta</a:t>
            </a:r>
            <a:r>
              <a:rPr lang="en-US" dirty="0" smtClean="0"/>
              <a:t> </a:t>
            </a:r>
            <a:r>
              <a:rPr lang="en-US" dirty="0" err="1" smtClean="0"/>
              <a:t>süsteem</a:t>
            </a:r>
            <a:r>
              <a:rPr lang="en-US" dirty="0" smtClean="0"/>
              <a:t> </a:t>
            </a:r>
            <a:r>
              <a:rPr lang="en-US" dirty="0" err="1" smtClean="0"/>
              <a:t>tõhusamaks</a:t>
            </a:r>
            <a:r>
              <a:rPr lang="en-US" dirty="0" smtClean="0"/>
              <a:t> ja </a:t>
            </a:r>
            <a:r>
              <a:rPr lang="en-US" dirty="0" err="1" smtClean="0"/>
              <a:t>rändesurvele</a:t>
            </a:r>
            <a:r>
              <a:rPr lang="en-US" dirty="0" smtClean="0"/>
              <a:t> </a:t>
            </a:r>
            <a:r>
              <a:rPr lang="en-US" dirty="0" err="1" smtClean="0"/>
              <a:t>vastupidavamaks</a:t>
            </a:r>
            <a:endParaRPr lang="en-US" dirty="0" smtClean="0"/>
          </a:p>
          <a:p>
            <a:pPr marL="228600" indent="-228600">
              <a:buFont typeface="+mj-lt"/>
              <a:buAutoNum type="arabicPeriod"/>
            </a:pPr>
            <a:r>
              <a:rPr lang="en-US" dirty="0" err="1" smtClean="0"/>
              <a:t>kõrvaldada</a:t>
            </a:r>
            <a:r>
              <a:rPr lang="en-US" dirty="0" smtClean="0"/>
              <a:t> </a:t>
            </a:r>
            <a:r>
              <a:rPr lang="en-US" dirty="0" err="1" smtClean="0"/>
              <a:t>tõmbetegurid</a:t>
            </a:r>
            <a:r>
              <a:rPr lang="en-US" dirty="0" smtClean="0"/>
              <a:t> ja </a:t>
            </a:r>
            <a:r>
              <a:rPr lang="en-US" dirty="0" err="1" smtClean="0"/>
              <a:t>kaotada</a:t>
            </a:r>
            <a:r>
              <a:rPr lang="en-US" dirty="0" smtClean="0"/>
              <a:t> </a:t>
            </a:r>
            <a:r>
              <a:rPr lang="en-US" dirty="0" err="1" smtClean="0"/>
              <a:t>teisene</a:t>
            </a:r>
            <a:r>
              <a:rPr lang="en-US" dirty="0" smtClean="0"/>
              <a:t> </a:t>
            </a:r>
            <a:r>
              <a:rPr lang="en-US" dirty="0" err="1" smtClean="0"/>
              <a:t>ränne</a:t>
            </a:r>
            <a:endParaRPr lang="en-US" dirty="0" smtClean="0"/>
          </a:p>
          <a:p>
            <a:pPr marL="228600" indent="-228600">
              <a:buFont typeface="+mj-lt"/>
              <a:buAutoNum type="arabicPeriod"/>
            </a:pPr>
            <a:r>
              <a:rPr lang="en-US" dirty="0" err="1" smtClean="0"/>
              <a:t>võidelda</a:t>
            </a:r>
            <a:r>
              <a:rPr lang="en-US" dirty="0" smtClean="0"/>
              <a:t> </a:t>
            </a:r>
            <a:r>
              <a:rPr lang="en-US" dirty="0" err="1" smtClean="0"/>
              <a:t>kuritarvituste</a:t>
            </a:r>
            <a:r>
              <a:rPr lang="en-US" dirty="0" smtClean="0"/>
              <a:t> </a:t>
            </a:r>
            <a:r>
              <a:rPr lang="en-US" dirty="0" err="1" smtClean="0"/>
              <a:t>vastu</a:t>
            </a:r>
            <a:r>
              <a:rPr lang="en-US" dirty="0" smtClean="0"/>
              <a:t> </a:t>
            </a:r>
            <a:r>
              <a:rPr lang="en-US" dirty="0" err="1" smtClean="0"/>
              <a:t>ning</a:t>
            </a:r>
            <a:r>
              <a:rPr lang="en-US" dirty="0" smtClean="0"/>
              <a:t> </a:t>
            </a:r>
            <a:r>
              <a:rPr lang="en-US" dirty="0" err="1" smtClean="0"/>
              <a:t>anda</a:t>
            </a:r>
            <a:r>
              <a:rPr lang="en-US" dirty="0" smtClean="0"/>
              <a:t> </a:t>
            </a:r>
            <a:r>
              <a:rPr lang="en-US" dirty="0" err="1" smtClean="0"/>
              <a:t>suuremat</a:t>
            </a:r>
            <a:r>
              <a:rPr lang="en-US" dirty="0" smtClean="0"/>
              <a:t> </a:t>
            </a:r>
            <a:r>
              <a:rPr lang="en-US" dirty="0" err="1" smtClean="0"/>
              <a:t>toetust</a:t>
            </a:r>
            <a:r>
              <a:rPr lang="en-US" dirty="0" smtClean="0"/>
              <a:t> </a:t>
            </a:r>
            <a:r>
              <a:rPr lang="en-US" dirty="0" err="1" smtClean="0"/>
              <a:t>kõige</a:t>
            </a:r>
            <a:r>
              <a:rPr lang="en-US" dirty="0" smtClean="0"/>
              <a:t> </a:t>
            </a:r>
            <a:r>
              <a:rPr lang="en-US" dirty="0" err="1" smtClean="0"/>
              <a:t>rohkem</a:t>
            </a:r>
            <a:r>
              <a:rPr lang="en-US" dirty="0" smtClean="0"/>
              <a:t> </a:t>
            </a:r>
            <a:r>
              <a:rPr lang="en-US" dirty="0" err="1" smtClean="0"/>
              <a:t>mõjutatud</a:t>
            </a:r>
            <a:r>
              <a:rPr lang="en-US" dirty="0" smtClean="0"/>
              <a:t> </a:t>
            </a:r>
            <a:r>
              <a:rPr lang="en-US" dirty="0" err="1" smtClean="0"/>
              <a:t>liikmesriikidele</a:t>
            </a:r>
            <a:endParaRPr lang="en-US" dirty="0" smtClean="0"/>
          </a:p>
          <a:p>
            <a:pPr marL="228600" indent="-228600">
              <a:buFont typeface="+mj-lt"/>
              <a:buAutoNum type="arabicPeriod"/>
            </a:pPr>
            <a:endParaRPr lang="en-US" dirty="0" smtClean="0"/>
          </a:p>
          <a:p>
            <a:pPr marL="0" indent="0">
              <a:buFont typeface="+mj-lt"/>
              <a:buNone/>
            </a:pPr>
            <a:r>
              <a:rPr lang="en-US" b="0" dirty="0" err="1" smtClean="0"/>
              <a:t>Üks</a:t>
            </a:r>
            <a:r>
              <a:rPr lang="en-US" b="0" dirty="0" smtClean="0"/>
              <a:t> </a:t>
            </a:r>
            <a:r>
              <a:rPr lang="en-US" b="0" dirty="0" err="1" smtClean="0"/>
              <a:t>küsimus</a:t>
            </a:r>
            <a:r>
              <a:rPr lang="en-US" b="0" dirty="0" smtClean="0"/>
              <a:t>,</a:t>
            </a:r>
            <a:r>
              <a:rPr lang="en-US" b="0" baseline="0" dirty="0" smtClean="0"/>
              <a:t> mille </a:t>
            </a:r>
            <a:r>
              <a:rPr lang="en-US" b="0" baseline="0" dirty="0" err="1" smtClean="0"/>
              <a:t>osas</a:t>
            </a:r>
            <a:r>
              <a:rPr lang="en-US" b="0" baseline="0" dirty="0" smtClean="0"/>
              <a:t> pole </a:t>
            </a:r>
            <a:r>
              <a:rPr lang="en-US" b="0" baseline="0" dirty="0" err="1" smtClean="0"/>
              <a:t>saadud</a:t>
            </a:r>
            <a:r>
              <a:rPr lang="en-US" b="0" baseline="0" dirty="0" smtClean="0"/>
              <a:t> </a:t>
            </a:r>
            <a:r>
              <a:rPr lang="en-US" b="0" baseline="0" dirty="0" err="1" smtClean="0"/>
              <a:t>kokkuleppele</a:t>
            </a:r>
            <a:r>
              <a:rPr lang="en-US" b="0" baseline="0" dirty="0" smtClean="0"/>
              <a:t> on </a:t>
            </a:r>
            <a:r>
              <a:rPr lang="en-US" b="1" baseline="0" dirty="0" err="1" smtClean="0"/>
              <a:t>u</a:t>
            </a:r>
            <a:r>
              <a:rPr lang="en-US" b="1" dirty="0" err="1" smtClean="0"/>
              <a:t>us</a:t>
            </a:r>
            <a:r>
              <a:rPr lang="en-US" b="1" dirty="0" smtClean="0"/>
              <a:t> </a:t>
            </a:r>
            <a:r>
              <a:rPr lang="en-US" b="1" dirty="0" err="1" smtClean="0"/>
              <a:t>piirimenetlus</a:t>
            </a:r>
            <a:r>
              <a:rPr lang="en-US" dirty="0" smtClean="0"/>
              <a:t>. </a:t>
            </a:r>
            <a:r>
              <a:rPr lang="en-US" dirty="0" err="1" smtClean="0"/>
              <a:t>Plaani</a:t>
            </a:r>
            <a:r>
              <a:rPr lang="en-US" dirty="0" smtClean="0"/>
              <a:t> </a:t>
            </a:r>
            <a:r>
              <a:rPr lang="en-US" dirty="0" err="1" smtClean="0"/>
              <a:t>järgi</a:t>
            </a:r>
            <a:r>
              <a:rPr lang="en-US" baseline="0" dirty="0" smtClean="0"/>
              <a:t>, </a:t>
            </a:r>
            <a:r>
              <a:rPr lang="en-US" baseline="0" dirty="0" err="1" smtClean="0"/>
              <a:t>i</a:t>
            </a:r>
            <a:r>
              <a:rPr lang="en-US" dirty="0" err="1" smtClean="0"/>
              <a:t>sikute</a:t>
            </a:r>
            <a:r>
              <a:rPr lang="en-US" dirty="0" smtClean="0"/>
              <a:t> </a:t>
            </a:r>
            <a:r>
              <a:rPr lang="en-US" dirty="0" err="1" smtClean="0"/>
              <a:t>suhtes</a:t>
            </a:r>
            <a:r>
              <a:rPr lang="en-US" dirty="0" smtClean="0"/>
              <a:t>, </a:t>
            </a:r>
            <a:r>
              <a:rPr lang="en-US" dirty="0" err="1" smtClean="0"/>
              <a:t>kelle</a:t>
            </a:r>
            <a:r>
              <a:rPr lang="en-US" dirty="0" smtClean="0"/>
              <a:t> </a:t>
            </a:r>
            <a:r>
              <a:rPr lang="en-US" dirty="0" err="1" smtClean="0"/>
              <a:t>varjupaigataotlus</a:t>
            </a:r>
            <a:r>
              <a:rPr lang="en-US" dirty="0" smtClean="0"/>
              <a:t> on </a:t>
            </a:r>
            <a:r>
              <a:rPr lang="en-US" dirty="0" err="1" smtClean="0"/>
              <a:t>piirimenetluse</a:t>
            </a:r>
            <a:r>
              <a:rPr lang="en-US" dirty="0" smtClean="0"/>
              <a:t> </a:t>
            </a:r>
            <a:r>
              <a:rPr lang="en-US" dirty="0" err="1" smtClean="0"/>
              <a:t>käigus</a:t>
            </a:r>
            <a:r>
              <a:rPr lang="en-US" dirty="0" smtClean="0"/>
              <a:t> </a:t>
            </a:r>
            <a:r>
              <a:rPr lang="en-US" dirty="0" err="1" smtClean="0"/>
              <a:t>tagasi</a:t>
            </a:r>
            <a:r>
              <a:rPr lang="en-US" dirty="0" smtClean="0"/>
              <a:t> </a:t>
            </a:r>
            <a:r>
              <a:rPr lang="en-US" dirty="0" err="1" smtClean="0"/>
              <a:t>lükatud</a:t>
            </a:r>
            <a:r>
              <a:rPr lang="en-US" dirty="0" smtClean="0"/>
              <a:t>, </a:t>
            </a:r>
            <a:r>
              <a:rPr lang="en-US" dirty="0" err="1" smtClean="0"/>
              <a:t>kohaldatakse</a:t>
            </a:r>
            <a:r>
              <a:rPr lang="en-US" dirty="0" smtClean="0"/>
              <a:t> </a:t>
            </a:r>
            <a:r>
              <a:rPr lang="en-US" dirty="0" err="1" smtClean="0"/>
              <a:t>kohe</a:t>
            </a:r>
            <a:r>
              <a:rPr lang="en-US" dirty="0" smtClean="0"/>
              <a:t> </a:t>
            </a:r>
            <a:r>
              <a:rPr lang="en-US" dirty="0" err="1" smtClean="0"/>
              <a:t>lihtsustatud</a:t>
            </a:r>
            <a:r>
              <a:rPr lang="en-US" dirty="0" smtClean="0"/>
              <a:t> </a:t>
            </a:r>
            <a:r>
              <a:rPr lang="en-US" dirty="0" err="1" smtClean="0"/>
              <a:t>tagasisaatmismenetlust</a:t>
            </a:r>
            <a:r>
              <a:rPr lang="en-US" dirty="0" smtClean="0"/>
              <a:t>, </a:t>
            </a:r>
            <a:r>
              <a:rPr lang="en-US" dirty="0" err="1" smtClean="0"/>
              <a:t>kus</a:t>
            </a:r>
            <a:r>
              <a:rPr lang="en-US" dirty="0" smtClean="0"/>
              <a:t> </a:t>
            </a:r>
            <a:r>
              <a:rPr lang="en-US" dirty="0" err="1" smtClean="0"/>
              <a:t>ei</a:t>
            </a:r>
            <a:r>
              <a:rPr lang="en-US" dirty="0" smtClean="0"/>
              <a:t> </a:t>
            </a:r>
            <a:r>
              <a:rPr lang="en-US" dirty="0" err="1" smtClean="0"/>
              <a:t>jäeta</a:t>
            </a:r>
            <a:r>
              <a:rPr lang="en-US" dirty="0" smtClean="0"/>
              <a:t> </a:t>
            </a:r>
            <a:r>
              <a:rPr lang="en-US" dirty="0" err="1" smtClean="0"/>
              <a:t>aega</a:t>
            </a:r>
            <a:r>
              <a:rPr lang="en-US" dirty="0" smtClean="0"/>
              <a:t> </a:t>
            </a:r>
            <a:r>
              <a:rPr lang="en-US" dirty="0" err="1" smtClean="0"/>
              <a:t>vabatahtlikuks</a:t>
            </a:r>
            <a:r>
              <a:rPr lang="en-US" dirty="0" smtClean="0"/>
              <a:t> </a:t>
            </a:r>
            <a:r>
              <a:rPr lang="en-US" dirty="0" err="1" smtClean="0"/>
              <a:t>lahkumiseks</a:t>
            </a:r>
            <a:r>
              <a:rPr lang="en-US" dirty="0" smtClean="0"/>
              <a:t> ja </a:t>
            </a:r>
            <a:r>
              <a:rPr lang="en-US" dirty="0" err="1" smtClean="0"/>
              <a:t>kus</a:t>
            </a:r>
            <a:r>
              <a:rPr lang="en-US" dirty="0" smtClean="0"/>
              <a:t> on </a:t>
            </a:r>
            <a:r>
              <a:rPr lang="en-US" dirty="0" err="1" smtClean="0"/>
              <a:t>lühendatud</a:t>
            </a:r>
            <a:r>
              <a:rPr lang="en-US" dirty="0" smtClean="0"/>
              <a:t> </a:t>
            </a:r>
            <a:r>
              <a:rPr lang="en-US" dirty="0" err="1" smtClean="0"/>
              <a:t>edasikaebamise</a:t>
            </a:r>
            <a:r>
              <a:rPr lang="en-US" dirty="0" smtClean="0"/>
              <a:t> </a:t>
            </a:r>
            <a:r>
              <a:rPr lang="en-US" dirty="0" err="1" smtClean="0"/>
              <a:t>tähtaegu</a:t>
            </a:r>
            <a:r>
              <a:rPr lang="en-US" dirty="0" smtClean="0"/>
              <a:t>. See </a:t>
            </a:r>
            <a:r>
              <a:rPr lang="en-US" dirty="0" err="1" smtClean="0"/>
              <a:t>tagab</a:t>
            </a:r>
            <a:r>
              <a:rPr lang="en-US" dirty="0" smtClean="0"/>
              <a:t> </a:t>
            </a:r>
            <a:r>
              <a:rPr lang="en-US" dirty="0" err="1" smtClean="0"/>
              <a:t>tagasisaatmisotsuste</a:t>
            </a:r>
            <a:r>
              <a:rPr lang="en-US" dirty="0" smtClean="0"/>
              <a:t> </a:t>
            </a:r>
            <a:r>
              <a:rPr lang="en-US" dirty="0" err="1" smtClean="0"/>
              <a:t>kiire</a:t>
            </a:r>
            <a:r>
              <a:rPr lang="en-US" dirty="0" smtClean="0"/>
              <a:t> </a:t>
            </a:r>
            <a:r>
              <a:rPr lang="en-US" dirty="0" err="1" smtClean="0"/>
              <a:t>vastuvõtmise</a:t>
            </a:r>
            <a:r>
              <a:rPr lang="en-US" dirty="0" smtClean="0"/>
              <a:t> ja </a:t>
            </a:r>
            <a:r>
              <a:rPr lang="en-US" dirty="0" err="1" smtClean="0"/>
              <a:t>täieliku</a:t>
            </a:r>
            <a:r>
              <a:rPr lang="en-US" dirty="0" smtClean="0"/>
              <a:t> </a:t>
            </a:r>
            <a:r>
              <a:rPr lang="en-US" dirty="0" err="1" smtClean="0"/>
              <a:t>jõustamise</a:t>
            </a:r>
            <a:r>
              <a:rPr lang="en-US" dirty="0" smtClean="0"/>
              <a:t> </a:t>
            </a:r>
            <a:r>
              <a:rPr lang="en-US" dirty="0" err="1" smtClean="0"/>
              <a:t>piiril</a:t>
            </a:r>
            <a:r>
              <a:rPr lang="en-US" dirty="0" smtClean="0"/>
              <a:t> ja </a:t>
            </a:r>
            <a:r>
              <a:rPr lang="en-US" dirty="0" err="1" smtClean="0"/>
              <a:t>kontrollitavates</a:t>
            </a:r>
            <a:r>
              <a:rPr lang="en-US" dirty="0" smtClean="0"/>
              <a:t> </a:t>
            </a:r>
            <a:r>
              <a:rPr lang="en-US" dirty="0" err="1" smtClean="0"/>
              <a:t>keskustes</a:t>
            </a:r>
            <a:r>
              <a:rPr lang="en-US" dirty="0" smtClean="0"/>
              <a:t>.</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7</a:t>
            </a:fld>
            <a:endParaRPr lang="en-GB"/>
          </a:p>
        </p:txBody>
      </p:sp>
    </p:spTree>
    <p:extLst>
      <p:ext uri="{BB962C8B-B14F-4D97-AF65-F5344CB8AC3E}">
        <p14:creationId xmlns:p14="http://schemas.microsoft.com/office/powerpoint/2010/main" val="303514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Nadia Murad </a:t>
            </a:r>
            <a:r>
              <a:rPr lang="en-US" b="1" dirty="0" err="1" smtClean="0"/>
              <a:t>Basee</a:t>
            </a:r>
            <a:r>
              <a:rPr lang="en-US" b="1" dirty="0" smtClean="0"/>
              <a:t>,</a:t>
            </a:r>
            <a:r>
              <a:rPr lang="en-US" b="1" baseline="0" dirty="0" smtClean="0"/>
              <a:t> </a:t>
            </a:r>
            <a:r>
              <a:rPr lang="en-US" dirty="0" err="1" smtClean="0"/>
              <a:t>sündinud</a:t>
            </a:r>
            <a:r>
              <a:rPr lang="en-US" dirty="0" smtClean="0"/>
              <a:t> 1993 </a:t>
            </a:r>
            <a:r>
              <a:rPr lang="en-US" dirty="0" err="1" smtClean="0"/>
              <a:t>Kojos</a:t>
            </a:r>
            <a:r>
              <a:rPr lang="en-US" dirty="0" smtClean="0"/>
              <a:t>, </a:t>
            </a:r>
            <a:r>
              <a:rPr lang="en-US" dirty="0" err="1" smtClean="0"/>
              <a:t>Iraagis</a:t>
            </a:r>
            <a:r>
              <a:rPr lang="en-US" dirty="0" smtClean="0"/>
              <a:t>, on </a:t>
            </a:r>
            <a:r>
              <a:rPr lang="en-US" dirty="0" err="1" smtClean="0"/>
              <a:t>Saksamaal</a:t>
            </a:r>
            <a:r>
              <a:rPr lang="en-US" dirty="0" smtClean="0"/>
              <a:t> </a:t>
            </a:r>
            <a:r>
              <a:rPr lang="en-US" dirty="0" err="1" smtClean="0"/>
              <a:t>elav</a:t>
            </a:r>
            <a:r>
              <a:rPr lang="en-US" dirty="0" smtClean="0"/>
              <a:t> </a:t>
            </a:r>
            <a:r>
              <a:rPr lang="en-US" dirty="0" err="1" smtClean="0"/>
              <a:t>Iraagi</a:t>
            </a:r>
            <a:r>
              <a:rPr lang="en-US" dirty="0" smtClean="0"/>
              <a:t> </a:t>
            </a:r>
            <a:r>
              <a:rPr lang="en-US" dirty="0" err="1" smtClean="0"/>
              <a:t>jeziidi</a:t>
            </a:r>
            <a:r>
              <a:rPr lang="en-US" dirty="0" smtClean="0"/>
              <a:t> </a:t>
            </a:r>
            <a:r>
              <a:rPr lang="en-US" dirty="0" err="1" smtClean="0"/>
              <a:t>inimõigusaktivist</a:t>
            </a:r>
            <a:r>
              <a:rPr lang="en-US" dirty="0" smtClean="0"/>
              <a:t>. ISIS </a:t>
            </a:r>
            <a:r>
              <a:rPr lang="en-US" dirty="0" err="1" smtClean="0"/>
              <a:t>röövis</a:t>
            </a:r>
            <a:r>
              <a:rPr lang="en-US" dirty="0" smtClean="0"/>
              <a:t> </a:t>
            </a:r>
            <a:r>
              <a:rPr lang="en-US" dirty="0" err="1" smtClean="0"/>
              <a:t>Muradi</a:t>
            </a:r>
            <a:r>
              <a:rPr lang="en-US" dirty="0" smtClean="0"/>
              <a:t> ja </a:t>
            </a:r>
            <a:r>
              <a:rPr lang="en-US" dirty="0" err="1" smtClean="0"/>
              <a:t>hoidis</a:t>
            </a:r>
            <a:r>
              <a:rPr lang="en-US" dirty="0" smtClean="0"/>
              <a:t> </a:t>
            </a:r>
            <a:r>
              <a:rPr lang="en-US" dirty="0" err="1" smtClean="0"/>
              <a:t>teda</a:t>
            </a:r>
            <a:r>
              <a:rPr lang="en-US" dirty="0" smtClean="0"/>
              <a:t> </a:t>
            </a:r>
            <a:r>
              <a:rPr lang="en-US" dirty="0" err="1" smtClean="0"/>
              <a:t>vangistuses</a:t>
            </a:r>
            <a:r>
              <a:rPr lang="en-US" dirty="0" smtClean="0"/>
              <a:t> </a:t>
            </a:r>
            <a:r>
              <a:rPr lang="en-US" dirty="0" err="1" smtClean="0"/>
              <a:t>kolm</a:t>
            </a:r>
            <a:r>
              <a:rPr lang="en-US" dirty="0" smtClean="0"/>
              <a:t> </a:t>
            </a:r>
            <a:r>
              <a:rPr lang="en-US" dirty="0" err="1" smtClean="0"/>
              <a:t>kuud</a:t>
            </a:r>
            <a:r>
              <a:rPr lang="en-US" dirty="0" smtClean="0"/>
              <a:t>. 2018. </a:t>
            </a:r>
            <a:r>
              <a:rPr lang="en-US" dirty="0" err="1" smtClean="0"/>
              <a:t>aastal</a:t>
            </a:r>
            <a:r>
              <a:rPr lang="en-US" dirty="0" smtClean="0"/>
              <a:t> </a:t>
            </a:r>
            <a:r>
              <a:rPr lang="en-US" dirty="0" err="1" smtClean="0"/>
              <a:t>pälvis</a:t>
            </a:r>
            <a:r>
              <a:rPr lang="en-US" dirty="0" smtClean="0"/>
              <a:t> ta </a:t>
            </a:r>
            <a:r>
              <a:rPr lang="en-US" dirty="0" err="1" smtClean="0"/>
              <a:t>koos</a:t>
            </a:r>
            <a:r>
              <a:rPr lang="en-US" dirty="0" smtClean="0"/>
              <a:t> Denis </a:t>
            </a:r>
            <a:r>
              <a:rPr lang="en-US" dirty="0" err="1" smtClean="0"/>
              <a:t>Mukwegega</a:t>
            </a:r>
            <a:r>
              <a:rPr lang="en-US" dirty="0" smtClean="0"/>
              <a:t> </a:t>
            </a:r>
            <a:r>
              <a:rPr lang="en-US" b="1" dirty="0" err="1" smtClean="0"/>
              <a:t>Nobeli</a:t>
            </a:r>
            <a:r>
              <a:rPr lang="en-US" b="1" dirty="0" smtClean="0"/>
              <a:t> </a:t>
            </a:r>
            <a:r>
              <a:rPr lang="en-US" b="1" dirty="0" err="1" smtClean="0"/>
              <a:t>rahuauhinna</a:t>
            </a:r>
            <a:r>
              <a:rPr lang="en-US" b="1" dirty="0" smtClean="0"/>
              <a:t> </a:t>
            </a:r>
            <a:r>
              <a:rPr lang="en-US" dirty="0" err="1" smtClean="0"/>
              <a:t>nende</a:t>
            </a:r>
            <a:r>
              <a:rPr lang="en-US" dirty="0" smtClean="0"/>
              <a:t> </a:t>
            </a:r>
            <a:r>
              <a:rPr lang="en-US" dirty="0" err="1" smtClean="0"/>
              <a:t>pingutuste</a:t>
            </a:r>
            <a:r>
              <a:rPr lang="en-US" dirty="0" smtClean="0"/>
              <a:t> </a:t>
            </a:r>
            <a:r>
              <a:rPr lang="en-US" dirty="0" err="1" smtClean="0"/>
              <a:t>eest</a:t>
            </a:r>
            <a:r>
              <a:rPr lang="en-US" dirty="0" smtClean="0"/>
              <a:t> </a:t>
            </a:r>
            <a:r>
              <a:rPr lang="en-US" dirty="0" err="1" smtClean="0"/>
              <a:t>sõjalise</a:t>
            </a:r>
            <a:r>
              <a:rPr lang="en-US" dirty="0" smtClean="0"/>
              <a:t> </a:t>
            </a:r>
            <a:r>
              <a:rPr lang="en-US" dirty="0" err="1" smtClean="0"/>
              <a:t>seksuaalvägivalla</a:t>
            </a:r>
            <a:r>
              <a:rPr lang="en-US" dirty="0" smtClean="0"/>
              <a:t> </a:t>
            </a:r>
            <a:r>
              <a:rPr lang="en-US" dirty="0" err="1" smtClean="0"/>
              <a:t>lõpetamiseks</a:t>
            </a:r>
            <a:r>
              <a:rPr lang="en-US" dirty="0" smtClean="0"/>
              <a:t>. </a:t>
            </a:r>
            <a:r>
              <a:rPr lang="en-US" dirty="0" err="1" smtClean="0"/>
              <a:t>Temast</a:t>
            </a:r>
            <a:r>
              <a:rPr lang="en-US" dirty="0" smtClean="0"/>
              <a:t> </a:t>
            </a:r>
            <a:r>
              <a:rPr lang="en-US" dirty="0" err="1" smtClean="0"/>
              <a:t>sai</a:t>
            </a:r>
            <a:r>
              <a:rPr lang="en-US" dirty="0" smtClean="0"/>
              <a:t> </a:t>
            </a:r>
            <a:r>
              <a:rPr lang="en-US" dirty="0" err="1" smtClean="0"/>
              <a:t>Iraagi</a:t>
            </a:r>
            <a:r>
              <a:rPr lang="en-US" dirty="0" smtClean="0"/>
              <a:t> </a:t>
            </a:r>
            <a:r>
              <a:rPr lang="en-US" dirty="0" err="1" smtClean="0"/>
              <a:t>esimene</a:t>
            </a:r>
            <a:r>
              <a:rPr lang="en-US" dirty="0" smtClean="0"/>
              <a:t> </a:t>
            </a:r>
            <a:r>
              <a:rPr lang="en-US" dirty="0" err="1" smtClean="0"/>
              <a:t>nobelist</a:t>
            </a:r>
            <a:r>
              <a:rPr lang="en-US" dirty="0" smtClean="0"/>
              <a:t>.</a:t>
            </a:r>
            <a:r>
              <a:rPr lang="en-US" baseline="0" dirty="0" smtClean="0"/>
              <a:t> </a:t>
            </a:r>
            <a:r>
              <a:rPr lang="en-US" dirty="0" smtClean="0"/>
              <a:t>Murad rajas </a:t>
            </a:r>
            <a:r>
              <a:rPr lang="en-US" dirty="0" err="1" smtClean="0"/>
              <a:t>organisatsiooni</a:t>
            </a:r>
            <a:r>
              <a:rPr lang="en-US" dirty="0" smtClean="0"/>
              <a:t> Nadia's Initiative, </a:t>
            </a:r>
            <a:r>
              <a:rPr lang="en-US" dirty="0" err="1" smtClean="0"/>
              <a:t>mis</a:t>
            </a:r>
            <a:r>
              <a:rPr lang="en-US" dirty="0" smtClean="0"/>
              <a:t> </a:t>
            </a:r>
            <a:r>
              <a:rPr lang="en-US" dirty="0" err="1" smtClean="0"/>
              <a:t>abistab</a:t>
            </a:r>
            <a:r>
              <a:rPr lang="en-US" dirty="0" smtClean="0"/>
              <a:t> </a:t>
            </a:r>
            <a:r>
              <a:rPr lang="en-US" dirty="0" err="1" smtClean="0"/>
              <a:t>genotsiidi</a:t>
            </a:r>
            <a:r>
              <a:rPr lang="en-US" dirty="0" smtClean="0"/>
              <a:t>, </a:t>
            </a:r>
            <a:r>
              <a:rPr lang="en-US" dirty="0" err="1" smtClean="0"/>
              <a:t>massimõrvade</a:t>
            </a:r>
            <a:r>
              <a:rPr lang="en-US" dirty="0" smtClean="0"/>
              <a:t> ja </a:t>
            </a:r>
            <a:r>
              <a:rPr lang="en-US" dirty="0" err="1" smtClean="0"/>
              <a:t>inimkaubanduse</a:t>
            </a:r>
            <a:r>
              <a:rPr lang="en-US" dirty="0" smtClean="0"/>
              <a:t> </a:t>
            </a:r>
            <a:r>
              <a:rPr lang="en-US" dirty="0" err="1" smtClean="0"/>
              <a:t>ohvriks</a:t>
            </a:r>
            <a:r>
              <a:rPr lang="en-US" dirty="0" smtClean="0"/>
              <a:t> </a:t>
            </a:r>
            <a:r>
              <a:rPr lang="en-US" dirty="0" err="1" smtClean="0"/>
              <a:t>langenud</a:t>
            </a:r>
            <a:r>
              <a:rPr lang="en-US" dirty="0" smtClean="0"/>
              <a:t> </a:t>
            </a:r>
            <a:r>
              <a:rPr lang="en-US" dirty="0" err="1" smtClean="0"/>
              <a:t>naisi</a:t>
            </a:r>
            <a:r>
              <a:rPr lang="en-US" dirty="0" smtClean="0"/>
              <a:t> ja </a:t>
            </a:r>
            <a:r>
              <a:rPr lang="en-US" dirty="0" err="1" smtClean="0"/>
              <a:t>lapsi</a:t>
            </a:r>
            <a:r>
              <a:rPr lang="en-US" dirty="0" smtClean="0"/>
              <a:t>.</a:t>
            </a:r>
            <a:r>
              <a:rPr lang="en-US" baseline="0" dirty="0" smtClean="0"/>
              <a:t> </a:t>
            </a:r>
            <a:r>
              <a:rPr lang="en-US" dirty="0" smtClean="0"/>
              <a:t>3. mail 2017 </a:t>
            </a:r>
            <a:r>
              <a:rPr lang="en-US" dirty="0" err="1" smtClean="0"/>
              <a:t>kohtus</a:t>
            </a:r>
            <a:r>
              <a:rPr lang="en-US" dirty="0" smtClean="0"/>
              <a:t> Murad </a:t>
            </a:r>
            <a:r>
              <a:rPr lang="en-US" dirty="0" err="1" smtClean="0"/>
              <a:t>Vatikanis</a:t>
            </a:r>
            <a:r>
              <a:rPr lang="en-US" dirty="0" smtClean="0"/>
              <a:t> </a:t>
            </a:r>
            <a:r>
              <a:rPr lang="en-US" b="1" dirty="0" err="1" smtClean="0"/>
              <a:t>paavst</a:t>
            </a:r>
            <a:r>
              <a:rPr lang="en-US" b="1" dirty="0" smtClean="0"/>
              <a:t> </a:t>
            </a:r>
            <a:r>
              <a:rPr lang="en-US" b="1" dirty="0" err="1" smtClean="0"/>
              <a:t>Franciscuse</a:t>
            </a:r>
            <a:r>
              <a:rPr lang="en-US" b="1" dirty="0" smtClean="0"/>
              <a:t> </a:t>
            </a:r>
            <a:r>
              <a:rPr lang="en-US" dirty="0" smtClean="0"/>
              <a:t>ja </a:t>
            </a:r>
            <a:r>
              <a:rPr lang="en-US" dirty="0" err="1" smtClean="0"/>
              <a:t>peapiiskop</a:t>
            </a:r>
            <a:r>
              <a:rPr lang="en-US" dirty="0" smtClean="0"/>
              <a:t> Paul </a:t>
            </a:r>
            <a:r>
              <a:rPr lang="en-US" dirty="0" err="1" smtClean="0"/>
              <a:t>Gallagheriga</a:t>
            </a:r>
            <a:r>
              <a:rPr lang="en-US" dirty="0" smtClean="0"/>
              <a:t>. </a:t>
            </a:r>
            <a:r>
              <a:rPr lang="en-US" dirty="0" err="1" smtClean="0"/>
              <a:t>Kohtumisel</a:t>
            </a:r>
            <a:r>
              <a:rPr lang="en-US" dirty="0" smtClean="0"/>
              <a:t> </a:t>
            </a:r>
            <a:r>
              <a:rPr lang="en-US" dirty="0" err="1" smtClean="0"/>
              <a:t>küsis</a:t>
            </a:r>
            <a:r>
              <a:rPr lang="en-US" dirty="0" smtClean="0"/>
              <a:t> ta </a:t>
            </a:r>
            <a:r>
              <a:rPr lang="en-US" dirty="0" err="1" smtClean="0"/>
              <a:t>tuge</a:t>
            </a:r>
            <a:r>
              <a:rPr lang="en-US" dirty="0" smtClean="0"/>
              <a:t> </a:t>
            </a:r>
            <a:r>
              <a:rPr lang="en-US" dirty="0" err="1" smtClean="0"/>
              <a:t>jeziidide</a:t>
            </a:r>
            <a:r>
              <a:rPr lang="en-US" dirty="0" smtClean="0"/>
              <a:t> </a:t>
            </a:r>
            <a:r>
              <a:rPr lang="en-US" dirty="0" err="1" smtClean="0"/>
              <a:t>abistamiseks</a:t>
            </a:r>
            <a:r>
              <a:rPr lang="en-US" dirty="0" smtClean="0"/>
              <a:t>, </a:t>
            </a:r>
            <a:r>
              <a:rPr lang="en-US" dirty="0" err="1" smtClean="0"/>
              <a:t>kes</a:t>
            </a:r>
            <a:r>
              <a:rPr lang="en-US" dirty="0" smtClean="0"/>
              <a:t> on </a:t>
            </a:r>
            <a:r>
              <a:rPr lang="en-US" dirty="0" err="1" smtClean="0"/>
              <a:t>endiselt</a:t>
            </a:r>
            <a:r>
              <a:rPr lang="en-US" dirty="0" smtClean="0"/>
              <a:t> </a:t>
            </a:r>
            <a:r>
              <a:rPr lang="en-US" dirty="0" err="1" smtClean="0"/>
              <a:t>ISISe</a:t>
            </a:r>
            <a:r>
              <a:rPr lang="en-US" dirty="0" smtClean="0"/>
              <a:t> </a:t>
            </a:r>
            <a:r>
              <a:rPr lang="en-US" dirty="0" err="1" smtClean="0"/>
              <a:t>vangistuses</a:t>
            </a:r>
            <a:r>
              <a:rPr lang="en-US" dirty="0" smtClean="0"/>
              <a:t>, </a:t>
            </a:r>
            <a:r>
              <a:rPr lang="en-US" dirty="0" err="1" smtClean="0"/>
              <a:t>ning</a:t>
            </a:r>
            <a:r>
              <a:rPr lang="en-US" dirty="0" smtClean="0"/>
              <a:t> </a:t>
            </a:r>
            <a:r>
              <a:rPr lang="en-US" dirty="0" err="1" smtClean="0"/>
              <a:t>arutas</a:t>
            </a:r>
            <a:r>
              <a:rPr lang="en-US" dirty="0" smtClean="0"/>
              <a:t> </a:t>
            </a:r>
            <a:r>
              <a:rPr lang="en-US" dirty="0" err="1" smtClean="0"/>
              <a:t>Iraagi</a:t>
            </a:r>
            <a:r>
              <a:rPr lang="en-US" dirty="0" smtClean="0"/>
              <a:t> </a:t>
            </a:r>
            <a:r>
              <a:rPr lang="en-US" dirty="0" err="1" smtClean="0"/>
              <a:t>vähemuste</a:t>
            </a:r>
            <a:r>
              <a:rPr lang="en-US" dirty="0" smtClean="0"/>
              <a:t> </a:t>
            </a:r>
            <a:r>
              <a:rPr lang="en-US" dirty="0" err="1" smtClean="0"/>
              <a:t>olukorda</a:t>
            </a:r>
            <a:r>
              <a:rPr lang="en-US" dirty="0" smtClean="0"/>
              <a:t>.</a:t>
            </a:r>
            <a:r>
              <a:rPr lang="en-US" baseline="0" dirty="0" smtClean="0"/>
              <a:t> </a:t>
            </a:r>
            <a:r>
              <a:rPr lang="en-US" dirty="0" err="1" smtClean="0"/>
              <a:t>Muradi</a:t>
            </a:r>
            <a:r>
              <a:rPr lang="en-US" dirty="0" smtClean="0"/>
              <a:t> </a:t>
            </a:r>
            <a:r>
              <a:rPr lang="en-US" b="1" dirty="0" err="1" smtClean="0"/>
              <a:t>autobiograafia</a:t>
            </a:r>
            <a:r>
              <a:rPr lang="en-US" b="1" dirty="0" smtClean="0"/>
              <a:t> </a:t>
            </a:r>
            <a:r>
              <a:rPr lang="en-US" dirty="0" smtClean="0"/>
              <a:t>"The Last Girl: My Story of Captivity, and My Fight Against the Islamic State" </a:t>
            </a:r>
            <a:r>
              <a:rPr lang="en-US" dirty="0" err="1" smtClean="0"/>
              <a:t>ilmus</a:t>
            </a:r>
            <a:r>
              <a:rPr lang="en-US" dirty="0" smtClean="0"/>
              <a:t> 7. </a:t>
            </a:r>
            <a:r>
              <a:rPr lang="en-US" dirty="0" err="1" smtClean="0"/>
              <a:t>novembril</a:t>
            </a:r>
            <a:r>
              <a:rPr lang="en-US" dirty="0" smtClean="0"/>
              <a:t> 2017.</a:t>
            </a: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9</a:t>
            </a:fld>
            <a:endParaRPr lang="en-GB"/>
          </a:p>
        </p:txBody>
      </p:sp>
    </p:spTree>
    <p:extLst>
      <p:ext uri="{BB962C8B-B14F-4D97-AF65-F5344CB8AC3E}">
        <p14:creationId xmlns:p14="http://schemas.microsoft.com/office/powerpoint/2010/main" val="23200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10</a:t>
            </a:fld>
            <a:endParaRPr lang="en-GB"/>
          </a:p>
        </p:txBody>
      </p:sp>
    </p:spTree>
    <p:extLst>
      <p:ext uri="{BB962C8B-B14F-4D97-AF65-F5344CB8AC3E}">
        <p14:creationId xmlns:p14="http://schemas.microsoft.com/office/powerpoint/2010/main" val="397181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Schengeni</a:t>
            </a:r>
            <a:r>
              <a:rPr lang="en-US" b="1" dirty="0" smtClean="0"/>
              <a:t> </a:t>
            </a:r>
            <a:r>
              <a:rPr lang="en-US" b="1" dirty="0" err="1" smtClean="0"/>
              <a:t>infosüsteem</a:t>
            </a:r>
            <a:r>
              <a:rPr lang="en-US" b="1" dirty="0" smtClean="0"/>
              <a:t> (SIS) </a:t>
            </a:r>
            <a:r>
              <a:rPr lang="en-US" dirty="0" err="1" smtClean="0"/>
              <a:t>riikide</a:t>
            </a:r>
            <a:r>
              <a:rPr lang="en-US" dirty="0" smtClean="0"/>
              <a:t> </a:t>
            </a:r>
            <a:r>
              <a:rPr lang="en-US" dirty="0" err="1" smtClean="0"/>
              <a:t>ametivõimude</a:t>
            </a:r>
            <a:r>
              <a:rPr lang="en-US" dirty="0" smtClean="0"/>
              <a:t> </a:t>
            </a:r>
            <a:r>
              <a:rPr lang="en-US" dirty="0" err="1" smtClean="0"/>
              <a:t>poolt</a:t>
            </a:r>
            <a:r>
              <a:rPr lang="en-US" dirty="0" smtClean="0"/>
              <a:t> </a:t>
            </a:r>
            <a:r>
              <a:rPr lang="en-US" dirty="0" err="1" smtClean="0"/>
              <a:t>edastatud</a:t>
            </a:r>
            <a:r>
              <a:rPr lang="en-US" dirty="0" smtClean="0"/>
              <a:t> </a:t>
            </a:r>
            <a:r>
              <a:rPr lang="en-US" dirty="0" err="1" smtClean="0"/>
              <a:t>isikuandmed</a:t>
            </a:r>
            <a:r>
              <a:rPr lang="en-US" dirty="0" smtClean="0"/>
              <a:t> </a:t>
            </a:r>
            <a:r>
              <a:rPr lang="en-US" dirty="0" err="1" smtClean="0"/>
              <a:t>puudutavad</a:t>
            </a:r>
            <a:r>
              <a:rPr lang="en-US" dirty="0" smtClean="0"/>
              <a:t>:</a:t>
            </a:r>
          </a:p>
          <a:p>
            <a:r>
              <a:rPr lang="en-US" dirty="0" smtClean="0"/>
              <a:t>- </a:t>
            </a:r>
            <a:r>
              <a:rPr lang="en-US" dirty="0" err="1" smtClean="0"/>
              <a:t>deporteeritavaid</a:t>
            </a:r>
            <a:r>
              <a:rPr lang="en-US" dirty="0" smtClean="0"/>
              <a:t> </a:t>
            </a:r>
            <a:r>
              <a:rPr lang="en-US" dirty="0" err="1" smtClean="0"/>
              <a:t>isikuid</a:t>
            </a:r>
            <a:r>
              <a:rPr lang="en-US" dirty="0" smtClean="0"/>
              <a:t>;</a:t>
            </a:r>
          </a:p>
          <a:p>
            <a:r>
              <a:rPr lang="en-US" dirty="0" smtClean="0"/>
              <a:t>- </a:t>
            </a:r>
            <a:r>
              <a:rPr lang="en-US" dirty="0" err="1" smtClean="0"/>
              <a:t>sisenemiskeeluga</a:t>
            </a:r>
            <a:r>
              <a:rPr lang="en-US" dirty="0" smtClean="0"/>
              <a:t> </a:t>
            </a:r>
            <a:r>
              <a:rPr lang="en-US" dirty="0" err="1" smtClean="0"/>
              <a:t>isikuid</a:t>
            </a:r>
            <a:r>
              <a:rPr lang="en-US" dirty="0" smtClean="0"/>
              <a:t>;</a:t>
            </a:r>
          </a:p>
          <a:p>
            <a:r>
              <a:rPr lang="en-US" dirty="0" smtClean="0"/>
              <a:t>- </a:t>
            </a:r>
            <a:r>
              <a:rPr lang="en-US" dirty="0" err="1" smtClean="0"/>
              <a:t>teadmata</a:t>
            </a:r>
            <a:r>
              <a:rPr lang="en-US" dirty="0" smtClean="0"/>
              <a:t> </a:t>
            </a:r>
            <a:r>
              <a:rPr lang="en-US" dirty="0" err="1" smtClean="0"/>
              <a:t>kadunud</a:t>
            </a:r>
            <a:r>
              <a:rPr lang="en-US" dirty="0" smtClean="0"/>
              <a:t> </a:t>
            </a:r>
            <a:r>
              <a:rPr lang="en-US" dirty="0" err="1" smtClean="0"/>
              <a:t>isikuid</a:t>
            </a:r>
            <a:r>
              <a:rPr lang="en-US" dirty="0" smtClean="0"/>
              <a:t> </a:t>
            </a:r>
            <a:r>
              <a:rPr lang="en-US" dirty="0" err="1" smtClean="0"/>
              <a:t>või</a:t>
            </a:r>
            <a:r>
              <a:rPr lang="en-US" dirty="0" smtClean="0"/>
              <a:t> </a:t>
            </a:r>
            <a:r>
              <a:rPr lang="en-US" dirty="0" err="1" smtClean="0"/>
              <a:t>isikuid</a:t>
            </a:r>
            <a:r>
              <a:rPr lang="en-US" dirty="0" smtClean="0"/>
              <a:t>, </a:t>
            </a:r>
            <a:r>
              <a:rPr lang="en-US" dirty="0" err="1" smtClean="0"/>
              <a:t>kes</a:t>
            </a:r>
            <a:r>
              <a:rPr lang="en-US" dirty="0" smtClean="0"/>
              <a:t> </a:t>
            </a:r>
            <a:r>
              <a:rPr lang="en-US" dirty="0" err="1" smtClean="0"/>
              <a:t>tuleb</a:t>
            </a:r>
            <a:r>
              <a:rPr lang="en-US" dirty="0" smtClean="0"/>
              <a:t> </a:t>
            </a:r>
            <a:r>
              <a:rPr lang="en-US" dirty="0" err="1" smtClean="0"/>
              <a:t>nende</a:t>
            </a:r>
            <a:r>
              <a:rPr lang="en-US" dirty="0" smtClean="0"/>
              <a:t> </a:t>
            </a:r>
            <a:r>
              <a:rPr lang="en-US" dirty="0" err="1" smtClean="0"/>
              <a:t>turvalisuse</a:t>
            </a:r>
            <a:r>
              <a:rPr lang="en-US" dirty="0" smtClean="0"/>
              <a:t> </a:t>
            </a:r>
            <a:r>
              <a:rPr lang="en-US" dirty="0" err="1" smtClean="0"/>
              <a:t>huvides</a:t>
            </a:r>
            <a:r>
              <a:rPr lang="en-US" dirty="0" smtClean="0"/>
              <a:t> </a:t>
            </a:r>
            <a:r>
              <a:rPr lang="en-US" dirty="0" err="1" smtClean="0"/>
              <a:t>ajutiselt</a:t>
            </a:r>
            <a:r>
              <a:rPr lang="en-US" dirty="0" smtClean="0"/>
              <a:t> </a:t>
            </a:r>
            <a:r>
              <a:rPr lang="en-US" dirty="0" err="1" smtClean="0"/>
              <a:t>vahi</a:t>
            </a:r>
            <a:r>
              <a:rPr lang="en-US" dirty="0" smtClean="0"/>
              <a:t> </a:t>
            </a:r>
            <a:r>
              <a:rPr lang="en-US" dirty="0" err="1" smtClean="0"/>
              <a:t>alla</a:t>
            </a:r>
            <a:r>
              <a:rPr lang="en-US" dirty="0" smtClean="0"/>
              <a:t> </a:t>
            </a:r>
            <a:r>
              <a:rPr lang="en-US" dirty="0" err="1" smtClean="0"/>
              <a:t>võtta</a:t>
            </a:r>
            <a:r>
              <a:rPr lang="en-US" dirty="0" smtClean="0"/>
              <a:t> </a:t>
            </a:r>
            <a:r>
              <a:rPr lang="en-US" dirty="0" err="1" smtClean="0"/>
              <a:t>jms</a:t>
            </a:r>
            <a:r>
              <a:rPr lang="en-US" dirty="0" smtClean="0"/>
              <a:t>;</a:t>
            </a:r>
          </a:p>
          <a:p>
            <a:r>
              <a:rPr lang="en-US" dirty="0" smtClean="0"/>
              <a:t>- </a:t>
            </a:r>
            <a:r>
              <a:rPr lang="en-US" dirty="0" err="1" smtClean="0"/>
              <a:t>tunnistajaid</a:t>
            </a:r>
            <a:r>
              <a:rPr lang="en-US" dirty="0" smtClean="0"/>
              <a:t> </a:t>
            </a:r>
            <a:r>
              <a:rPr lang="en-US" dirty="0" err="1" smtClean="0"/>
              <a:t>või</a:t>
            </a:r>
            <a:r>
              <a:rPr lang="en-US" dirty="0" smtClean="0"/>
              <a:t> </a:t>
            </a:r>
            <a:r>
              <a:rPr lang="en-US" dirty="0" err="1" smtClean="0"/>
              <a:t>kohtusse</a:t>
            </a:r>
            <a:r>
              <a:rPr lang="en-US" dirty="0" smtClean="0"/>
              <a:t> </a:t>
            </a:r>
            <a:r>
              <a:rPr lang="en-US" dirty="0" err="1" smtClean="0"/>
              <a:t>kutsutud</a:t>
            </a:r>
            <a:r>
              <a:rPr lang="en-US" dirty="0" smtClean="0"/>
              <a:t> </a:t>
            </a:r>
            <a:r>
              <a:rPr lang="en-US" dirty="0" err="1" smtClean="0"/>
              <a:t>isikuid</a:t>
            </a:r>
            <a:r>
              <a:rPr lang="en-US" dirty="0" smtClean="0"/>
              <a:t> </a:t>
            </a:r>
            <a:r>
              <a:rPr lang="en-US" dirty="0" err="1" smtClean="0"/>
              <a:t>või</a:t>
            </a:r>
            <a:r>
              <a:rPr lang="en-US" dirty="0" smtClean="0"/>
              <a:t> </a:t>
            </a:r>
            <a:r>
              <a:rPr lang="en-US" dirty="0" err="1" smtClean="0"/>
              <a:t>isikuid</a:t>
            </a:r>
            <a:r>
              <a:rPr lang="en-US" dirty="0" smtClean="0"/>
              <a:t>, </a:t>
            </a:r>
            <a:r>
              <a:rPr lang="en-US" dirty="0" err="1" smtClean="0"/>
              <a:t>kellele</a:t>
            </a:r>
            <a:r>
              <a:rPr lang="en-US" dirty="0" smtClean="0"/>
              <a:t> </a:t>
            </a:r>
            <a:r>
              <a:rPr lang="en-US" dirty="0" err="1" smtClean="0"/>
              <a:t>kavatsetakse</a:t>
            </a:r>
            <a:r>
              <a:rPr lang="en-US" dirty="0" smtClean="0"/>
              <a:t> </a:t>
            </a:r>
            <a:r>
              <a:rPr lang="en-US" dirty="0" err="1" smtClean="0"/>
              <a:t>määrata</a:t>
            </a:r>
            <a:r>
              <a:rPr lang="en-US" dirty="0" smtClean="0"/>
              <a:t> </a:t>
            </a:r>
            <a:r>
              <a:rPr lang="en-US" dirty="0" err="1" smtClean="0"/>
              <a:t>kriminaalkaristus</a:t>
            </a:r>
            <a:r>
              <a:rPr lang="en-US" dirty="0" smtClean="0"/>
              <a:t> </a:t>
            </a:r>
            <a:r>
              <a:rPr lang="en-US" dirty="0" err="1" smtClean="0"/>
              <a:t>või</a:t>
            </a:r>
            <a:r>
              <a:rPr lang="en-US" dirty="0" smtClean="0"/>
              <a:t> </a:t>
            </a:r>
            <a:r>
              <a:rPr lang="en-US" dirty="0" err="1" smtClean="0"/>
              <a:t>kellele</a:t>
            </a:r>
            <a:r>
              <a:rPr lang="en-US" dirty="0" smtClean="0"/>
              <a:t> on </a:t>
            </a:r>
            <a:r>
              <a:rPr lang="en-US" dirty="0" err="1" smtClean="0"/>
              <a:t>määratud</a:t>
            </a:r>
            <a:r>
              <a:rPr lang="en-US" dirty="0" smtClean="0"/>
              <a:t> </a:t>
            </a:r>
            <a:r>
              <a:rPr lang="en-US" dirty="0" err="1" smtClean="0"/>
              <a:t>vabadusekaotuslik</a:t>
            </a:r>
            <a:r>
              <a:rPr lang="en-US" dirty="0" smtClean="0"/>
              <a:t> </a:t>
            </a:r>
            <a:r>
              <a:rPr lang="en-US" dirty="0" err="1" smtClean="0"/>
              <a:t>karistus</a:t>
            </a:r>
            <a:r>
              <a:rPr lang="en-US" dirty="0" smtClean="0"/>
              <a:t>;</a:t>
            </a:r>
          </a:p>
          <a:p>
            <a:r>
              <a:rPr lang="en-US" dirty="0" smtClean="0"/>
              <a:t>- </a:t>
            </a:r>
            <a:r>
              <a:rPr lang="en-US" dirty="0" err="1" smtClean="0"/>
              <a:t>isikuid</a:t>
            </a:r>
            <a:r>
              <a:rPr lang="en-US" dirty="0" smtClean="0"/>
              <a:t> </a:t>
            </a:r>
            <a:r>
              <a:rPr lang="en-US" dirty="0" err="1" smtClean="0"/>
              <a:t>või</a:t>
            </a:r>
            <a:r>
              <a:rPr lang="en-US" dirty="0" smtClean="0"/>
              <a:t> </a:t>
            </a:r>
            <a:r>
              <a:rPr lang="en-US" dirty="0" err="1" smtClean="0"/>
              <a:t>esemeid</a:t>
            </a:r>
            <a:r>
              <a:rPr lang="en-US" dirty="0" smtClean="0"/>
              <a:t>, </a:t>
            </a:r>
            <a:r>
              <a:rPr lang="en-US" dirty="0" err="1" smtClean="0"/>
              <a:t>keda</a:t>
            </a:r>
            <a:r>
              <a:rPr lang="en-US" dirty="0" smtClean="0"/>
              <a:t>/ </a:t>
            </a:r>
            <a:r>
              <a:rPr lang="en-US" dirty="0" err="1" smtClean="0"/>
              <a:t>mida</a:t>
            </a:r>
            <a:r>
              <a:rPr lang="en-US" dirty="0" smtClean="0"/>
              <a:t> </a:t>
            </a:r>
            <a:r>
              <a:rPr lang="en-US" dirty="0" err="1" smtClean="0"/>
              <a:t>tuleb</a:t>
            </a:r>
            <a:r>
              <a:rPr lang="en-US" dirty="0" smtClean="0"/>
              <a:t> </a:t>
            </a:r>
            <a:r>
              <a:rPr lang="en-US" dirty="0" err="1" smtClean="0"/>
              <a:t>jälgida</a:t>
            </a:r>
            <a:r>
              <a:rPr lang="en-US" dirty="0" smtClean="0"/>
              <a:t> </a:t>
            </a:r>
            <a:r>
              <a:rPr lang="en-US" dirty="0" err="1" smtClean="0"/>
              <a:t>või</a:t>
            </a:r>
            <a:r>
              <a:rPr lang="en-US" dirty="0" smtClean="0"/>
              <a:t> </a:t>
            </a:r>
            <a:r>
              <a:rPr lang="en-US" dirty="0" err="1" smtClean="0"/>
              <a:t>kontrollida</a:t>
            </a:r>
            <a:r>
              <a:rPr lang="en-US" dirty="0" smtClean="0"/>
              <a:t>.</a:t>
            </a:r>
          </a:p>
          <a:p>
            <a:endParaRPr lang="en-US" dirty="0" smtClean="0"/>
          </a:p>
          <a:p>
            <a:r>
              <a:rPr lang="en-US" dirty="0" err="1" smtClean="0"/>
              <a:t>Teatatakse</a:t>
            </a:r>
            <a:r>
              <a:rPr lang="en-US" dirty="0" smtClean="0"/>
              <a:t> </a:t>
            </a:r>
            <a:r>
              <a:rPr lang="en-US" dirty="0" err="1" smtClean="0"/>
              <a:t>ka</a:t>
            </a:r>
            <a:r>
              <a:rPr lang="en-US" dirty="0" smtClean="0"/>
              <a:t> </a:t>
            </a:r>
            <a:r>
              <a:rPr lang="en-US" dirty="0" err="1" smtClean="0"/>
              <a:t>tagaotsitavatest</a:t>
            </a:r>
            <a:r>
              <a:rPr lang="en-US" dirty="0" smtClean="0"/>
              <a:t> </a:t>
            </a:r>
            <a:r>
              <a:rPr lang="en-US" dirty="0" err="1" smtClean="0"/>
              <a:t>esemetest</a:t>
            </a:r>
            <a:r>
              <a:rPr lang="en-US" dirty="0" smtClean="0"/>
              <a:t>, </a:t>
            </a:r>
            <a:r>
              <a:rPr lang="en-US" dirty="0" err="1" smtClean="0"/>
              <a:t>mis</a:t>
            </a:r>
            <a:r>
              <a:rPr lang="en-US" dirty="0" smtClean="0"/>
              <a:t> </a:t>
            </a:r>
            <a:r>
              <a:rPr lang="en-US" dirty="0" err="1" smtClean="0"/>
              <a:t>tuleb</a:t>
            </a:r>
            <a:r>
              <a:rPr lang="en-US" dirty="0" smtClean="0"/>
              <a:t> </a:t>
            </a:r>
            <a:r>
              <a:rPr lang="en-US" dirty="0" err="1" smtClean="0"/>
              <a:t>konfiskeerida</a:t>
            </a:r>
            <a:r>
              <a:rPr lang="en-US" dirty="0" smtClean="0"/>
              <a:t> </a:t>
            </a:r>
            <a:r>
              <a:rPr lang="en-US" dirty="0" err="1" smtClean="0"/>
              <a:t>või</a:t>
            </a:r>
            <a:r>
              <a:rPr lang="en-US" dirty="0" smtClean="0"/>
              <a:t> </a:t>
            </a:r>
            <a:r>
              <a:rPr lang="en-US" dirty="0" err="1" smtClean="0"/>
              <a:t>mida</a:t>
            </a:r>
            <a:r>
              <a:rPr lang="en-US" dirty="0" smtClean="0"/>
              <a:t> </a:t>
            </a:r>
            <a:r>
              <a:rPr lang="en-US" dirty="0" err="1" smtClean="0"/>
              <a:t>kavatsetakse</a:t>
            </a:r>
            <a:r>
              <a:rPr lang="en-US" dirty="0" smtClean="0"/>
              <a:t> </a:t>
            </a:r>
            <a:r>
              <a:rPr lang="en-US" dirty="0" err="1" smtClean="0"/>
              <a:t>kasutada</a:t>
            </a:r>
            <a:r>
              <a:rPr lang="en-US" dirty="0" smtClean="0"/>
              <a:t> </a:t>
            </a:r>
            <a:r>
              <a:rPr lang="en-US" dirty="0" err="1" smtClean="0"/>
              <a:t>kriminaalasjas</a:t>
            </a:r>
            <a:r>
              <a:rPr lang="en-US" dirty="0" smtClean="0"/>
              <a:t> </a:t>
            </a:r>
            <a:r>
              <a:rPr lang="en-US" dirty="0" err="1" smtClean="0"/>
              <a:t>asitõendina</a:t>
            </a:r>
            <a:r>
              <a:rPr lang="en-US" dirty="0" smtClean="0"/>
              <a:t>.</a:t>
            </a: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11</a:t>
            </a:fld>
            <a:endParaRPr lang="en-GB"/>
          </a:p>
        </p:txBody>
      </p:sp>
    </p:spTree>
    <p:extLst>
      <p:ext uri="{BB962C8B-B14F-4D97-AF65-F5344CB8AC3E}">
        <p14:creationId xmlns:p14="http://schemas.microsoft.com/office/powerpoint/2010/main" val="361169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Joonise</a:t>
            </a:r>
            <a:r>
              <a:rPr lang="en-US" baseline="0" dirty="0" smtClean="0"/>
              <a:t> </a:t>
            </a:r>
            <a:r>
              <a:rPr lang="en-US" baseline="0" dirty="0" err="1" smtClean="0"/>
              <a:t>a</a:t>
            </a:r>
            <a:r>
              <a:rPr lang="en-US" dirty="0" err="1" smtClean="0"/>
              <a:t>llikas</a:t>
            </a:r>
            <a:r>
              <a:rPr lang="en-US" dirty="0" smtClean="0"/>
              <a:t>:</a:t>
            </a:r>
            <a:r>
              <a:rPr lang="en-US" baseline="0" dirty="0" smtClean="0"/>
              <a:t> </a:t>
            </a:r>
            <a:r>
              <a:rPr lang="en-US" b="1" baseline="0" dirty="0" err="1" smtClean="0"/>
              <a:t>Frontex</a:t>
            </a:r>
            <a:r>
              <a:rPr lang="en-US" b="1" baseline="0" dirty="0" smtClean="0"/>
              <a:t> Risk Analysis for 2019</a:t>
            </a:r>
            <a:r>
              <a:rPr lang="en-US" baseline="0" dirty="0" smtClean="0"/>
              <a:t>: https://frontex.europa.eu/assets/Publications/Risk_Analysis/Risk_Analysis/Risk_Analysis_for_2019.pdf </a:t>
            </a:r>
          </a:p>
          <a:p>
            <a:endParaRPr lang="en-US" baseline="0" dirty="0" smtClean="0"/>
          </a:p>
          <a:p>
            <a:r>
              <a:rPr lang="en-US" dirty="0" smtClean="0"/>
              <a:t>There were significant differences in arrivals between the different sea routes to Europe in 2018, with the</a:t>
            </a:r>
            <a:r>
              <a:rPr lang="en-US" baseline="0" dirty="0" smtClean="0"/>
              <a:t> </a:t>
            </a:r>
            <a:r>
              <a:rPr lang="en-US" dirty="0" smtClean="0"/>
              <a:t>Central Mediterranean route to Italy and Malta seeing a</a:t>
            </a:r>
            <a:r>
              <a:rPr lang="en-US" baseline="0" dirty="0" smtClean="0"/>
              <a:t> </a:t>
            </a:r>
            <a:r>
              <a:rPr lang="en-US" dirty="0" smtClean="0"/>
              <a:t>decrease of 80% in irregular arrivals compared to 2017,</a:t>
            </a:r>
            <a:r>
              <a:rPr lang="en-US" baseline="0" dirty="0" smtClean="0"/>
              <a:t> </a:t>
            </a:r>
            <a:r>
              <a:rPr lang="en-US" dirty="0" smtClean="0"/>
              <a:t>owing in part to the increased intervention of the Libyan</a:t>
            </a:r>
            <a:r>
              <a:rPr lang="en-US" baseline="0" dirty="0" smtClean="0"/>
              <a:t> </a:t>
            </a:r>
            <a:r>
              <a:rPr lang="en-US" dirty="0" smtClean="0"/>
              <a:t>Coast Guard that intercepted or rescued a large number</a:t>
            </a:r>
            <a:r>
              <a:rPr lang="en-US" baseline="0" dirty="0" smtClean="0"/>
              <a:t> </a:t>
            </a:r>
            <a:r>
              <a:rPr lang="en-US" dirty="0" smtClean="0"/>
              <a:t>of persons at sea (around 15 000) in 2018. The other</a:t>
            </a:r>
            <a:r>
              <a:rPr lang="en-US" baseline="0" dirty="0" smtClean="0"/>
              <a:t> </a:t>
            </a:r>
            <a:r>
              <a:rPr lang="en-US" dirty="0" smtClean="0"/>
              <a:t>two main routes, the Western Mediterranean/Atlantic</a:t>
            </a:r>
            <a:r>
              <a:rPr lang="en-US" baseline="0" dirty="0" smtClean="0"/>
              <a:t> </a:t>
            </a:r>
            <a:r>
              <a:rPr lang="en-US" dirty="0" smtClean="0"/>
              <a:t>route and the Eastern Mediterranean route saw significant</a:t>
            </a:r>
            <a:r>
              <a:rPr lang="en-US" baseline="0" dirty="0" smtClean="0"/>
              <a:t> </a:t>
            </a:r>
            <a:r>
              <a:rPr lang="en-US" dirty="0" smtClean="0"/>
              <a:t>increases of irregular arrivals in 2018. Arrivals in Spain</a:t>
            </a:r>
            <a:r>
              <a:rPr lang="en-US" baseline="0" dirty="0" smtClean="0"/>
              <a:t> </a:t>
            </a:r>
            <a:r>
              <a:rPr lang="en-US" dirty="0" smtClean="0"/>
              <a:t>increased by 131% compared to 2017 and in Greece by</a:t>
            </a:r>
            <a:r>
              <a:rPr lang="en-US" baseline="0" dirty="0" smtClean="0"/>
              <a:t> </a:t>
            </a:r>
            <a:r>
              <a:rPr lang="en-US" dirty="0" smtClean="0"/>
              <a:t>30%, occurring both on the Aegean Islands and incrementally at the Greek-Turkish land border.</a:t>
            </a:r>
            <a:r>
              <a:rPr lang="en-US" baseline="0" dirty="0" smtClean="0"/>
              <a:t> </a:t>
            </a:r>
            <a:r>
              <a:rPr lang="en-US" dirty="0" smtClean="0"/>
              <a:t>While Syrians</a:t>
            </a:r>
            <a:r>
              <a:rPr lang="en-US" baseline="0" dirty="0" smtClean="0"/>
              <a:t> </a:t>
            </a:r>
            <a:r>
              <a:rPr lang="en-US" dirty="0" smtClean="0"/>
              <a:t>remained the most common nationality</a:t>
            </a:r>
            <a:r>
              <a:rPr lang="en-US" baseline="0" dirty="0" smtClean="0"/>
              <a:t> </a:t>
            </a:r>
            <a:r>
              <a:rPr lang="en-US" dirty="0" smtClean="0"/>
              <a:t>due to the effects of the Turkish relocation and return </a:t>
            </a:r>
            <a:r>
              <a:rPr lang="en-US" dirty="0" err="1" smtClean="0"/>
              <a:t>programme</a:t>
            </a:r>
            <a:r>
              <a:rPr lang="en-US" dirty="0" smtClean="0"/>
              <a:t> only taking effect during the second half of the</a:t>
            </a:r>
            <a:r>
              <a:rPr lang="en-US" baseline="0" dirty="0" smtClean="0"/>
              <a:t> </a:t>
            </a:r>
            <a:r>
              <a:rPr lang="en-US" dirty="0" smtClean="0"/>
              <a:t>year, Moroccans were the second most</a:t>
            </a:r>
            <a:r>
              <a:rPr lang="en-US" baseline="0" dirty="0" smtClean="0"/>
              <a:t> </a:t>
            </a:r>
            <a:r>
              <a:rPr lang="en-US" dirty="0" smtClean="0"/>
              <a:t>common, before Afghans and Iraqis.</a:t>
            </a:r>
            <a:r>
              <a:rPr lang="en-US" baseline="0" dirty="0" smtClean="0"/>
              <a:t> </a:t>
            </a:r>
            <a:r>
              <a:rPr lang="en-US" dirty="0" smtClean="0"/>
              <a:t>Turkish nationals, as mentioned above,</a:t>
            </a:r>
            <a:r>
              <a:rPr lang="en-US" baseline="0" dirty="0" smtClean="0"/>
              <a:t> </a:t>
            </a:r>
            <a:r>
              <a:rPr lang="en-US" dirty="0" smtClean="0"/>
              <a:t>increased in number and were the fifth most common nationality in 2018.</a:t>
            </a:r>
            <a:endParaRPr lang="en-US" dirty="0"/>
          </a:p>
        </p:txBody>
      </p:sp>
      <p:sp>
        <p:nvSpPr>
          <p:cNvPr id="4" name="Slide Number Placeholder 3"/>
          <p:cNvSpPr>
            <a:spLocks noGrp="1"/>
          </p:cNvSpPr>
          <p:nvPr>
            <p:ph type="sldNum" sz="quarter" idx="10"/>
          </p:nvPr>
        </p:nvSpPr>
        <p:spPr/>
        <p:txBody>
          <a:bodyPr/>
          <a:lstStyle/>
          <a:p>
            <a:fld id="{68C3C57A-EAF7-4D85-B73F-A4C8A385DB53}" type="slidenum">
              <a:rPr lang="en-GB" smtClean="0"/>
              <a:t>12</a:t>
            </a:fld>
            <a:endParaRPr lang="en-GB"/>
          </a:p>
        </p:txBody>
      </p:sp>
    </p:spTree>
    <p:extLst>
      <p:ext uri="{BB962C8B-B14F-4D97-AF65-F5344CB8AC3E}">
        <p14:creationId xmlns:p14="http://schemas.microsoft.com/office/powerpoint/2010/main" val="397551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bwMode="auto">
          <a:xfrm>
            <a:off x="395288" y="1628279"/>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b="1"/>
            </a:lvl1pPr>
          </a:lstStyle>
          <a:p>
            <a:pPr lvl="0"/>
            <a:r>
              <a:rPr lang="en-US" dirty="0" smtClean="0"/>
              <a:t>Title</a:t>
            </a:r>
            <a:endParaRPr lang="en-GB" dirty="0" smtClean="0"/>
          </a:p>
        </p:txBody>
      </p:sp>
      <p:sp>
        <p:nvSpPr>
          <p:cNvPr id="3" name="Rectangle 3"/>
          <p:cNvSpPr>
            <a:spLocks noGrp="1" noChangeArrowheads="1"/>
          </p:cNvSpPr>
          <p:nvPr>
            <p:ph idx="1" hasCustomPrompt="1"/>
          </p:nvPr>
        </p:nvSpPr>
        <p:spPr bwMode="auto">
          <a:xfrm>
            <a:off x="395536" y="2708921"/>
            <a:ext cx="8229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200"/>
            </a:lvl3pPr>
          </a:lstStyle>
          <a:p>
            <a:pPr lvl="0"/>
            <a:r>
              <a:rPr lang="en-US" dirty="0" smtClean="0"/>
              <a:t>Second level</a:t>
            </a:r>
          </a:p>
          <a:p>
            <a:pPr lvl="1"/>
            <a:r>
              <a:rPr lang="en-US" dirty="0" smtClean="0"/>
              <a:t>Third level</a:t>
            </a:r>
          </a:p>
          <a:p>
            <a:pPr lvl="2"/>
            <a:r>
              <a:rPr lang="en-US" dirty="0" smtClean="0"/>
              <a:t>Fourth level</a:t>
            </a:r>
          </a:p>
        </p:txBody>
      </p:sp>
    </p:spTree>
    <p:extLst>
      <p:ext uri="{BB962C8B-B14F-4D97-AF65-F5344CB8AC3E}">
        <p14:creationId xmlns:p14="http://schemas.microsoft.com/office/powerpoint/2010/main" val="1612596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title" hasCustomPrompt="1"/>
          </p:nvPr>
        </p:nvSpPr>
        <p:spPr bwMode="auto">
          <a:xfrm>
            <a:off x="395288" y="1628279"/>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b="1"/>
            </a:lvl1pPr>
          </a:lstStyle>
          <a:p>
            <a:pPr lvl="0"/>
            <a:r>
              <a:rPr lang="en-US" dirty="0" smtClean="0"/>
              <a:t>Title</a:t>
            </a:r>
            <a:endParaRPr lang="en-GB" dirty="0" smtClean="0"/>
          </a:p>
        </p:txBody>
      </p:sp>
      <p:sp>
        <p:nvSpPr>
          <p:cNvPr id="10" name="Rectangle 3"/>
          <p:cNvSpPr>
            <a:spLocks noGrp="1" noChangeArrowheads="1"/>
          </p:cNvSpPr>
          <p:nvPr>
            <p:ph idx="1" hasCustomPrompt="1"/>
          </p:nvPr>
        </p:nvSpPr>
        <p:spPr bwMode="auto">
          <a:xfrm>
            <a:off x="395536" y="2708921"/>
            <a:ext cx="8229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200"/>
            </a:lvl3pPr>
          </a:lstStyle>
          <a:p>
            <a:pPr lvl="0"/>
            <a:r>
              <a:rPr lang="en-US" dirty="0" smtClean="0"/>
              <a:t>Second level</a:t>
            </a:r>
          </a:p>
          <a:p>
            <a:pPr lvl="1"/>
            <a:r>
              <a:rPr lang="en-US" dirty="0" smtClean="0"/>
              <a:t>Third level</a:t>
            </a:r>
          </a:p>
          <a:p>
            <a:pPr lvl="2"/>
            <a:r>
              <a:rPr lang="en-US" dirty="0" smtClean="0"/>
              <a:t>Fourth level</a:t>
            </a:r>
          </a:p>
        </p:txBody>
      </p:sp>
      <p:sp>
        <p:nvSpPr>
          <p:cNvPr id="18" name="Picture Placeholder 2"/>
          <p:cNvSpPr>
            <a:spLocks noGrp="1"/>
          </p:cNvSpPr>
          <p:nvPr>
            <p:ph type="pic" idx="16"/>
          </p:nvPr>
        </p:nvSpPr>
        <p:spPr>
          <a:xfrm>
            <a:off x="5436096"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19" name="Picture Placeholder 2"/>
          <p:cNvSpPr>
            <a:spLocks noGrp="1"/>
          </p:cNvSpPr>
          <p:nvPr>
            <p:ph type="pic" idx="17"/>
          </p:nvPr>
        </p:nvSpPr>
        <p:spPr>
          <a:xfrm>
            <a:off x="439918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0" name="Picture Placeholder 2"/>
          <p:cNvSpPr>
            <a:spLocks noGrp="1"/>
          </p:cNvSpPr>
          <p:nvPr>
            <p:ph type="pic" idx="18"/>
          </p:nvPr>
        </p:nvSpPr>
        <p:spPr>
          <a:xfrm>
            <a:off x="3362265"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1" name="Picture Placeholder 2"/>
          <p:cNvSpPr>
            <a:spLocks noGrp="1"/>
          </p:cNvSpPr>
          <p:nvPr>
            <p:ph type="pic" idx="19"/>
          </p:nvPr>
        </p:nvSpPr>
        <p:spPr>
          <a:xfrm>
            <a:off x="232535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2" name="Picture Placeholder 2"/>
          <p:cNvSpPr>
            <a:spLocks noGrp="1"/>
          </p:cNvSpPr>
          <p:nvPr>
            <p:ph type="pic" idx="20"/>
          </p:nvPr>
        </p:nvSpPr>
        <p:spPr>
          <a:xfrm>
            <a:off x="1288435"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
        <p:nvSpPr>
          <p:cNvPr id="23" name="Picture Placeholder 2"/>
          <p:cNvSpPr>
            <a:spLocks noGrp="1"/>
          </p:cNvSpPr>
          <p:nvPr>
            <p:ph type="pic" idx="21"/>
          </p:nvPr>
        </p:nvSpPr>
        <p:spPr>
          <a:xfrm>
            <a:off x="251520" y="6309320"/>
            <a:ext cx="583200" cy="367953"/>
          </a:xfrm>
          <a:prstGeom prst="rect">
            <a:avLst/>
          </a:prstGeom>
        </p:spPr>
        <p:txBody>
          <a:bodyPr>
            <a:normAutofit/>
          </a:bodyPr>
          <a:lstStyle>
            <a:lvl1pPr marL="0" indent="0">
              <a:buNone/>
              <a:defRPr sz="8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dirty="0"/>
          </a:p>
        </p:txBody>
      </p:sp>
    </p:spTree>
    <p:extLst>
      <p:ext uri="{BB962C8B-B14F-4D97-AF65-F5344CB8AC3E}">
        <p14:creationId xmlns:p14="http://schemas.microsoft.com/office/powerpoint/2010/main" val="3389096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9144000" cy="957263"/>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2050" name="Picture 2" descr="\\Cowi.net\Projects\A005000\A007830\0_Grafik\EMN-designguide\Grundlag\EMN_2013\EMN_design-guide\EMN_design-guide_final\word-templates\EMN jpg-filer til word\Home-affai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647" y="6330444"/>
            <a:ext cx="500063" cy="112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wi.net\Projects\A005000\A007830\0_Grafik\EMN-designguide\Grundlag\EMN_2013\EMN_design-guide\EMN_design-guide_final\word-templates\EMN jpg-filer til word\EMN-element-figure_30p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24000"/>
            <a:ext cx="2305050" cy="15732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descr="The European Migration Network (EMN) is co-ordinated by the European Commission with National Contact Points (EMN NCPs) established in each EU Member State plus Norway." title="EMN"/>
          <p:cNvSpPr/>
          <p:nvPr/>
        </p:nvSpPr>
        <p:spPr>
          <a:xfrm>
            <a:off x="3203848" y="433398"/>
            <a:ext cx="2448272" cy="388633"/>
          </a:xfrm>
          <a:prstGeom prst="rect">
            <a:avLst/>
          </a:prstGeom>
        </p:spPr>
        <p:txBody>
          <a:bodyPr wrap="square">
            <a:spAutoFit/>
          </a:bodyPr>
          <a:lstStyle/>
          <a:p>
            <a:pPr rtl="0">
              <a:lnSpc>
                <a:spcPts val="800"/>
              </a:lnSpc>
              <a:spcBef>
                <a:spcPts val="0"/>
              </a:spcBef>
            </a:pPr>
            <a:r>
              <a:rPr lang="en-US" sz="800" b="0" i="1" u="none" strike="noStrike" kern="1200" baseline="30000" dirty="0" smtClean="0">
                <a:solidFill>
                  <a:schemeClr val="bg1">
                    <a:alpha val="50000"/>
                  </a:schemeClr>
                </a:solidFill>
                <a:latin typeface="Verdana" pitchFamily="34" charset="0"/>
                <a:ea typeface="Verdana" pitchFamily="34" charset="0"/>
                <a:cs typeface="Verdana" pitchFamily="34" charset="0"/>
              </a:rPr>
              <a:t>The European Migration Network (EMN) is </a:t>
            </a:r>
            <a:r>
              <a:rPr lang="en-US" sz="800" b="0" i="1" u="none" strike="noStrike" kern="1200" baseline="30000" dirty="0" err="1" smtClean="0">
                <a:solidFill>
                  <a:schemeClr val="bg1">
                    <a:alpha val="50000"/>
                  </a:schemeClr>
                </a:solidFill>
                <a:latin typeface="Verdana" pitchFamily="34" charset="0"/>
                <a:ea typeface="Verdana" pitchFamily="34" charset="0"/>
                <a:cs typeface="Verdana" pitchFamily="34" charset="0"/>
              </a:rPr>
              <a:t>co-ordinated</a:t>
            </a:r>
            <a:r>
              <a:rPr lang="en-US" sz="800" b="0" i="1" u="none" strike="noStrike" kern="1200" baseline="30000" dirty="0" smtClean="0">
                <a:solidFill>
                  <a:schemeClr val="bg1">
                    <a:alpha val="50000"/>
                  </a:schemeClr>
                </a:solidFill>
                <a:latin typeface="Verdana" pitchFamily="34" charset="0"/>
                <a:ea typeface="Verdana" pitchFamily="34" charset="0"/>
                <a:cs typeface="Verdana" pitchFamily="34" charset="0"/>
              </a:rPr>
              <a:t> by the European Commission with National Contact Points (EMN NCPs) established in each EU Member State plus Norway.</a:t>
            </a:r>
          </a:p>
        </p:txBody>
      </p:sp>
      <p:pic>
        <p:nvPicPr>
          <p:cNvPr id="2051" name="Picture 3" descr="\\Cowi.net\Projects\A005000\A007830\0_Grafik\EMN-designguide\Grundlag\EMN_2013\EMN_design-guide\EMN_design-guide_final\word-templates\EMN jpg-filer til word\EMN_logos_national-repo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750" y="6132512"/>
            <a:ext cx="2127250" cy="725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1599" y="6545085"/>
            <a:ext cx="923255" cy="235623"/>
          </a:xfrm>
          <a:prstGeom prst="rect">
            <a:avLst/>
          </a:prstGeom>
        </p:spPr>
        <p:txBody>
          <a:bodyPr wrap="square">
            <a:spAutoFit/>
          </a:bodyPr>
          <a:lstStyle/>
          <a:p>
            <a:pPr algn="r" rtl="0"/>
            <a:r>
              <a:rPr lang="en-US" sz="700" b="0" i="0" u="none" strike="noStrike" kern="1200" baseline="30000" dirty="0" smtClean="0">
                <a:solidFill>
                  <a:schemeClr val="tx2"/>
                </a:solidFill>
                <a:latin typeface="Verdana" pitchFamily="34" charset="0"/>
                <a:ea typeface="Verdana" pitchFamily="34" charset="0"/>
                <a:cs typeface="Verdana" pitchFamily="34" charset="0"/>
              </a:rPr>
              <a:t>Co-funded by</a:t>
            </a:r>
            <a:br>
              <a:rPr lang="en-US" sz="700" b="0" i="0" u="none" strike="noStrike" kern="1200" baseline="30000" dirty="0" smtClean="0">
                <a:solidFill>
                  <a:schemeClr val="tx2"/>
                </a:solidFill>
                <a:latin typeface="Verdana" pitchFamily="34" charset="0"/>
                <a:ea typeface="Verdana" pitchFamily="34" charset="0"/>
                <a:cs typeface="Verdana" pitchFamily="34" charset="0"/>
              </a:rPr>
            </a:br>
            <a:r>
              <a:rPr lang="en-US" sz="700" b="0" i="0" u="none" strike="noStrike" kern="1200" baseline="30000" dirty="0" smtClean="0">
                <a:solidFill>
                  <a:schemeClr val="tx2"/>
                </a:solidFill>
                <a:latin typeface="Verdana" pitchFamily="34" charset="0"/>
                <a:ea typeface="Verdana" pitchFamily="34" charset="0"/>
                <a:cs typeface="Verdana" pitchFamily="34" charset="0"/>
              </a:rPr>
              <a:t>the European Union</a:t>
            </a:r>
          </a:p>
        </p:txBody>
      </p:sp>
    </p:spTree>
    <p:extLst>
      <p:ext uri="{BB962C8B-B14F-4D97-AF65-F5344CB8AC3E}">
        <p14:creationId xmlns:p14="http://schemas.microsoft.com/office/powerpoint/2010/main" val="2255915123"/>
      </p:ext>
    </p:extLst>
  </p:cSld>
  <p:clrMap bg1="lt1" tx1="dk1" bg2="lt2" tx2="dk2" accent1="accent1" accent2="accent2" accent3="accent3" accent4="accent4" accent5="accent5" accent6="accent6" hlink="hlink" folHlink="folHlink"/>
  <p:sldLayoutIdLst>
    <p:sldLayoutId id="2147483649" r:id="rId1"/>
    <p:sldLayoutId id="2147483658" r:id="rId2"/>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waremigrants.org/story-aj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emn.ee/wp-content/uploads/2018/12/00-eu-arm2018-final-en-2.pdf" TargetMode="External"/><Relationship Id="rId7" Type="http://schemas.openxmlformats.org/officeDocument/2006/relationships/hyperlink" Target="http://www.emn.e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emn.ee/wp-content/uploads/2018/12/00-arm2018-flash-final-en-updated.pdf" TargetMode="External"/><Relationship Id="rId5" Type="http://schemas.openxmlformats.org/officeDocument/2006/relationships/hyperlink" Target="https://www.emn.ee/wp-content/uploads/2012/02/00-arm2018-inform-final-en.pdf" TargetMode="External"/><Relationship Id="rId4" Type="http://schemas.openxmlformats.org/officeDocument/2006/relationships/hyperlink" Target="https://www.emn.ee/wp-content/uploads/2019/06/emn-annual-report-on-migration-and-asylum-estonia-2018.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44824"/>
            <a:ext cx="7416824" cy="2736304"/>
          </a:xfrm>
        </p:spPr>
        <p:txBody>
          <a:bodyPr/>
          <a:lstStyle/>
          <a:p>
            <a:r>
              <a:rPr lang="en-US" sz="2800" dirty="0" err="1" smtClean="0"/>
              <a:t>ELi</a:t>
            </a:r>
            <a:r>
              <a:rPr lang="en-US" sz="2800" dirty="0" smtClean="0"/>
              <a:t> o</a:t>
            </a:r>
            <a:r>
              <a:rPr lang="et-EE" sz="2800" dirty="0" smtClean="0"/>
              <a:t>lulisemad </a:t>
            </a:r>
            <a:r>
              <a:rPr lang="et-EE" sz="2800" dirty="0"/>
              <a:t>arengud </a:t>
            </a:r>
            <a:r>
              <a:rPr lang="en-US" sz="2800" dirty="0" smtClean="0"/>
              <a:t/>
            </a:r>
            <a:br>
              <a:rPr lang="en-US" sz="2800" dirty="0" smtClean="0"/>
            </a:br>
            <a:r>
              <a:rPr lang="et-EE" sz="2800" dirty="0" smtClean="0"/>
              <a:t>rände- ja</a:t>
            </a:r>
            <a:r>
              <a:rPr lang="en-US" sz="2800" dirty="0" smtClean="0"/>
              <a:t> </a:t>
            </a:r>
            <a:r>
              <a:rPr lang="et-EE" sz="2800" dirty="0" smtClean="0"/>
              <a:t>varjupaigavaldkonnas</a:t>
            </a:r>
            <a:r>
              <a:rPr lang="en-US" sz="2800" dirty="0" smtClean="0"/>
              <a:t>,</a:t>
            </a:r>
            <a:r>
              <a:rPr lang="en-US" sz="2800" dirty="0"/>
              <a:t/>
            </a:r>
            <a:br>
              <a:rPr lang="en-US" sz="2800" dirty="0"/>
            </a:br>
            <a:r>
              <a:rPr lang="et-EE" sz="2800" dirty="0" smtClean="0"/>
              <a:t>2018</a:t>
            </a:r>
            <a:r>
              <a:rPr lang="et-EE" sz="2800" dirty="0">
                <a:solidFill>
                  <a:schemeClr val="tx1">
                    <a:lumMod val="90000"/>
                    <a:lumOff val="10000"/>
                  </a:schemeClr>
                </a:solidFill>
              </a:rPr>
              <a:t/>
            </a:r>
            <a:br>
              <a:rPr lang="et-EE" sz="2800" dirty="0">
                <a:solidFill>
                  <a:schemeClr val="tx1">
                    <a:lumMod val="90000"/>
                    <a:lumOff val="10000"/>
                  </a:schemeClr>
                </a:solidFill>
              </a:rPr>
            </a:br>
            <a:r>
              <a:rPr lang="en-US" sz="2400" dirty="0" smtClean="0">
                <a:solidFill>
                  <a:schemeClr val="tx1">
                    <a:lumMod val="90000"/>
                    <a:lumOff val="10000"/>
                  </a:schemeClr>
                </a:solidFill>
              </a:rPr>
              <a:t/>
            </a:r>
            <a:br>
              <a:rPr lang="en-US" sz="2400" dirty="0" smtClean="0">
                <a:solidFill>
                  <a:schemeClr val="tx1">
                    <a:lumMod val="90000"/>
                    <a:lumOff val="10000"/>
                  </a:schemeClr>
                </a:solidFill>
              </a:rPr>
            </a:br>
            <a:r>
              <a:rPr lang="en-US" sz="2000" dirty="0" err="1" smtClean="0">
                <a:solidFill>
                  <a:schemeClr val="tx1">
                    <a:lumMod val="90000"/>
                    <a:lumOff val="10000"/>
                  </a:schemeClr>
                </a:solidFill>
              </a:rPr>
              <a:t>EMNi</a:t>
            </a:r>
            <a:r>
              <a:rPr lang="en-US" sz="2000" dirty="0" smtClean="0">
                <a:solidFill>
                  <a:schemeClr val="tx1">
                    <a:lumMod val="90000"/>
                    <a:lumOff val="10000"/>
                  </a:schemeClr>
                </a:solidFill>
              </a:rPr>
              <a:t> </a:t>
            </a:r>
            <a:r>
              <a:rPr lang="en-US" sz="2000" dirty="0" err="1" smtClean="0">
                <a:solidFill>
                  <a:schemeClr val="tx1">
                    <a:lumMod val="90000"/>
                    <a:lumOff val="10000"/>
                  </a:schemeClr>
                </a:solidFill>
              </a:rPr>
              <a:t>võrgustikukohtumine</a:t>
            </a:r>
            <a:r>
              <a:rPr lang="en-US" sz="2000" dirty="0" smtClean="0">
                <a:solidFill>
                  <a:schemeClr val="tx1">
                    <a:lumMod val="90000"/>
                    <a:lumOff val="10000"/>
                  </a:schemeClr>
                </a:solidFill>
              </a:rPr>
              <a:t>, </a:t>
            </a:r>
            <a:r>
              <a:rPr lang="et-EE" sz="1800" dirty="0" smtClean="0">
                <a:solidFill>
                  <a:schemeClr val="tx1">
                    <a:lumMod val="90000"/>
                    <a:lumOff val="10000"/>
                  </a:schemeClr>
                </a:solidFill>
              </a:rPr>
              <a:t>1</a:t>
            </a:r>
            <a:r>
              <a:rPr lang="en-US" sz="1800" dirty="0" smtClean="0">
                <a:solidFill>
                  <a:schemeClr val="tx1">
                    <a:lumMod val="90000"/>
                    <a:lumOff val="10000"/>
                  </a:schemeClr>
                </a:solidFill>
              </a:rPr>
              <a:t>4</a:t>
            </a:r>
            <a:r>
              <a:rPr lang="et-EE" sz="1800" dirty="0" smtClean="0">
                <a:solidFill>
                  <a:schemeClr val="tx1">
                    <a:lumMod val="90000"/>
                    <a:lumOff val="10000"/>
                  </a:schemeClr>
                </a:solidFill>
              </a:rPr>
              <a:t>.</a:t>
            </a:r>
            <a:r>
              <a:rPr lang="en-US" sz="1800" dirty="0" smtClean="0">
                <a:solidFill>
                  <a:schemeClr val="tx1">
                    <a:lumMod val="90000"/>
                    <a:lumOff val="10000"/>
                  </a:schemeClr>
                </a:solidFill>
              </a:rPr>
              <a:t> </a:t>
            </a:r>
            <a:r>
              <a:rPr lang="en-US" sz="1800" dirty="0" err="1" smtClean="0">
                <a:solidFill>
                  <a:schemeClr val="tx1">
                    <a:lumMod val="90000"/>
                    <a:lumOff val="10000"/>
                  </a:schemeClr>
                </a:solidFill>
              </a:rPr>
              <a:t>juuni</a:t>
            </a:r>
            <a:r>
              <a:rPr lang="et-EE" sz="1800" dirty="0" smtClean="0">
                <a:solidFill>
                  <a:schemeClr val="tx1">
                    <a:lumMod val="90000"/>
                    <a:lumOff val="10000"/>
                  </a:schemeClr>
                </a:solidFill>
              </a:rPr>
              <a:t> 201</a:t>
            </a:r>
            <a:r>
              <a:rPr lang="en-US" sz="1800" dirty="0" smtClean="0">
                <a:solidFill>
                  <a:schemeClr val="tx1">
                    <a:lumMod val="90000"/>
                    <a:lumOff val="10000"/>
                  </a:schemeClr>
                </a:solidFill>
              </a:rPr>
              <a:t>9</a:t>
            </a:r>
            <a:endParaRPr lang="en-US" sz="1800" dirty="0"/>
          </a:p>
        </p:txBody>
      </p:sp>
      <p:sp>
        <p:nvSpPr>
          <p:cNvPr id="3" name="Content Placeholder 2"/>
          <p:cNvSpPr>
            <a:spLocks noGrp="1"/>
          </p:cNvSpPr>
          <p:nvPr>
            <p:ph idx="1"/>
          </p:nvPr>
        </p:nvSpPr>
        <p:spPr>
          <a:xfrm>
            <a:off x="768400" y="4941168"/>
            <a:ext cx="7848872" cy="792088"/>
          </a:xfrm>
        </p:spPr>
        <p:txBody>
          <a:bodyPr/>
          <a:lstStyle/>
          <a:p>
            <a:pPr marL="0" indent="0">
              <a:buNone/>
            </a:pPr>
            <a:r>
              <a:rPr lang="en-US" sz="2000" b="1" dirty="0" smtClean="0"/>
              <a:t>Dr. Marion Pajumets</a:t>
            </a:r>
          </a:p>
          <a:p>
            <a:pPr marL="0" indent="0">
              <a:buNone/>
            </a:pPr>
            <a:r>
              <a:rPr lang="en-US" sz="1800" dirty="0" smtClean="0"/>
              <a:t>EMN </a:t>
            </a:r>
            <a:r>
              <a:rPr lang="en-US" sz="1800" dirty="0" err="1" smtClean="0"/>
              <a:t>Eesti</a:t>
            </a:r>
            <a:r>
              <a:rPr lang="en-US" sz="1800" dirty="0" smtClean="0"/>
              <a:t> </a:t>
            </a:r>
            <a:r>
              <a:rPr lang="en-US" sz="1800" dirty="0" err="1" smtClean="0"/>
              <a:t>rändeekspert</a:t>
            </a:r>
            <a:endParaRPr lang="en-US" sz="1800" dirty="0"/>
          </a:p>
        </p:txBody>
      </p:sp>
    </p:spTree>
    <p:extLst>
      <p:ext uri="{BB962C8B-B14F-4D97-AF65-F5344CB8AC3E}">
        <p14:creationId xmlns:p14="http://schemas.microsoft.com/office/powerpoint/2010/main" val="122828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9"/>
            <a:ext cx="8712967" cy="792087"/>
          </a:xfrm>
        </p:spPr>
        <p:txBody>
          <a:bodyPr/>
          <a:lstStyle/>
          <a:p>
            <a:r>
              <a:rPr lang="sv-SE" sz="2400" dirty="0"/>
              <a:t>Head tavad: Varjupaigataotlejate soolisuse ja seksuaalsusega arvestamine </a:t>
            </a:r>
          </a:p>
        </p:txBody>
      </p:sp>
      <p:sp>
        <p:nvSpPr>
          <p:cNvPr id="3" name="Content Placeholder 2"/>
          <p:cNvSpPr>
            <a:spLocks noGrp="1"/>
          </p:cNvSpPr>
          <p:nvPr>
            <p:ph idx="1"/>
          </p:nvPr>
        </p:nvSpPr>
        <p:spPr>
          <a:xfrm>
            <a:off x="323528" y="1988840"/>
            <a:ext cx="8568952" cy="4464496"/>
          </a:xfrm>
        </p:spPr>
        <p:txBody>
          <a:bodyPr/>
          <a:lstStyle/>
          <a:p>
            <a:pPr marL="0" indent="0">
              <a:spcBef>
                <a:spcPts val="600"/>
              </a:spcBef>
              <a:buNone/>
            </a:pPr>
            <a:r>
              <a:rPr lang="et-EE" sz="2000" b="1" dirty="0" smtClean="0"/>
              <a:t>Rootsi</a:t>
            </a:r>
            <a:r>
              <a:rPr lang="et-EE" sz="2000" dirty="0" smtClean="0"/>
              <a:t> jagab </a:t>
            </a:r>
            <a:r>
              <a:rPr lang="et-EE" sz="2000" dirty="0"/>
              <a:t>nüüdsest varjupaigataotlejatele rohkem </a:t>
            </a:r>
            <a:r>
              <a:rPr lang="et-EE" sz="2000" dirty="0" smtClean="0"/>
              <a:t>teavet</a:t>
            </a:r>
            <a:r>
              <a:rPr lang="en-US" sz="2000" dirty="0" smtClean="0"/>
              <a:t> </a:t>
            </a:r>
            <a:r>
              <a:rPr lang="en-US" sz="2000" dirty="0" err="1" smtClean="0"/>
              <a:t>selle</a:t>
            </a:r>
            <a:r>
              <a:rPr lang="en-US" sz="2000" dirty="0" smtClean="0"/>
              <a:t> </a:t>
            </a:r>
            <a:r>
              <a:rPr lang="en-US" sz="2000" dirty="0" err="1" smtClean="0"/>
              <a:t>kohta</a:t>
            </a:r>
            <a:r>
              <a:rPr lang="en-US" sz="2000" dirty="0" smtClean="0"/>
              <a:t>:</a:t>
            </a:r>
          </a:p>
          <a:p>
            <a:pPr>
              <a:spcBef>
                <a:spcPts val="600"/>
              </a:spcBef>
            </a:pPr>
            <a:r>
              <a:rPr lang="en-US" sz="1800" dirty="0" err="1" smtClean="0"/>
              <a:t>milleks</a:t>
            </a:r>
            <a:r>
              <a:rPr lang="en-US" sz="1800" dirty="0" smtClean="0"/>
              <a:t> </a:t>
            </a:r>
            <a:r>
              <a:rPr lang="en-US" sz="1800" dirty="0" err="1" smtClean="0"/>
              <a:t>abiks</a:t>
            </a:r>
            <a:r>
              <a:rPr lang="en-US" sz="1800" dirty="0" smtClean="0"/>
              <a:t> on </a:t>
            </a:r>
            <a:r>
              <a:rPr lang="en-US" sz="1800" dirty="0" err="1" smtClean="0"/>
              <a:t>õigus</a:t>
            </a:r>
            <a:r>
              <a:rPr lang="en-US" sz="1800" dirty="0" smtClean="0"/>
              <a:t> </a:t>
            </a:r>
            <a:r>
              <a:rPr lang="en-US" sz="1800" dirty="0" err="1" smtClean="0"/>
              <a:t>neil</a:t>
            </a:r>
            <a:r>
              <a:rPr lang="en-US" sz="1800" dirty="0" smtClean="0"/>
              <a:t>, </a:t>
            </a:r>
            <a:r>
              <a:rPr lang="en-US" sz="1800" dirty="0" err="1" smtClean="0"/>
              <a:t>kes</a:t>
            </a:r>
            <a:r>
              <a:rPr lang="en-US" sz="1800" dirty="0" smtClean="0"/>
              <a:t> on </a:t>
            </a:r>
            <a:r>
              <a:rPr lang="en-US" sz="1800" dirty="0" err="1" smtClean="0"/>
              <a:t>kogenud</a:t>
            </a:r>
            <a:r>
              <a:rPr lang="en-US" sz="1800" dirty="0" smtClean="0"/>
              <a:t> </a:t>
            </a:r>
            <a:r>
              <a:rPr lang="et-EE" sz="1800" dirty="0" smtClean="0"/>
              <a:t>füüsilist </a:t>
            </a:r>
            <a:r>
              <a:rPr lang="et-EE" sz="1800" dirty="0"/>
              <a:t>või </a:t>
            </a:r>
            <a:r>
              <a:rPr lang="en-US" sz="1800" dirty="0" smtClean="0"/>
              <a:t> </a:t>
            </a:r>
            <a:r>
              <a:rPr lang="et-EE" sz="1800" dirty="0" smtClean="0"/>
              <a:t>seksuaalvägivalda</a:t>
            </a:r>
            <a:r>
              <a:rPr lang="en-US" sz="1800" dirty="0"/>
              <a:t>;</a:t>
            </a:r>
            <a:r>
              <a:rPr lang="et-EE" sz="1800" dirty="0" smtClean="0"/>
              <a:t> </a:t>
            </a:r>
            <a:endParaRPr lang="en-US" sz="1800" dirty="0" smtClean="0"/>
          </a:p>
          <a:p>
            <a:pPr>
              <a:spcBef>
                <a:spcPts val="600"/>
              </a:spcBef>
            </a:pPr>
            <a:r>
              <a:rPr lang="et-EE" sz="1800" dirty="0" smtClean="0"/>
              <a:t>et </a:t>
            </a:r>
            <a:r>
              <a:rPr lang="et-EE" sz="1800" dirty="0"/>
              <a:t>Rootsis on naiste suguelundite mutileerimine </a:t>
            </a:r>
            <a:r>
              <a:rPr lang="et-EE" sz="1800" dirty="0" smtClean="0"/>
              <a:t>kuritegu</a:t>
            </a:r>
            <a:r>
              <a:rPr lang="en-US" sz="1800" dirty="0" smtClean="0"/>
              <a:t>;</a:t>
            </a:r>
          </a:p>
          <a:p>
            <a:pPr>
              <a:spcBef>
                <a:spcPts val="600"/>
              </a:spcBef>
            </a:pPr>
            <a:r>
              <a:rPr lang="en-US" sz="1800" dirty="0" smtClean="0"/>
              <a:t>et </a:t>
            </a:r>
            <a:r>
              <a:rPr lang="et-EE" sz="1800" dirty="0" smtClean="0"/>
              <a:t>alaealiste</a:t>
            </a:r>
            <a:r>
              <a:rPr lang="en-US" sz="1800" dirty="0" smtClean="0"/>
              <a:t>l on</a:t>
            </a:r>
            <a:r>
              <a:rPr lang="et-EE" sz="1800" dirty="0" smtClean="0"/>
              <a:t> õigus seksuaalharidus</a:t>
            </a:r>
            <a:r>
              <a:rPr lang="en-US" sz="1800" dirty="0" err="1" smtClean="0"/>
              <a:t>ele</a:t>
            </a:r>
            <a:r>
              <a:rPr lang="et-EE" sz="1800" dirty="0" smtClean="0"/>
              <a:t> </a:t>
            </a:r>
            <a:r>
              <a:rPr lang="et-EE" sz="1800" dirty="0"/>
              <a:t>ja </a:t>
            </a:r>
            <a:r>
              <a:rPr lang="en-US" sz="1800" dirty="0" err="1" smtClean="0"/>
              <a:t>rasestumise</a:t>
            </a:r>
            <a:r>
              <a:rPr lang="en-US" sz="1800" dirty="0" smtClean="0"/>
              <a:t> </a:t>
            </a:r>
            <a:r>
              <a:rPr lang="en-US" sz="1800" dirty="0" err="1" smtClean="0"/>
              <a:t>vältimist</a:t>
            </a:r>
            <a:r>
              <a:rPr lang="en-US" sz="1800" dirty="0" smtClean="0"/>
              <a:t> </a:t>
            </a:r>
            <a:r>
              <a:rPr lang="en-US" sz="1800" dirty="0" err="1" smtClean="0"/>
              <a:t>käsitlevale</a:t>
            </a:r>
            <a:r>
              <a:rPr lang="en-US" sz="1800" dirty="0" smtClean="0"/>
              <a:t> </a:t>
            </a:r>
            <a:r>
              <a:rPr lang="et-EE" sz="1800" dirty="0" smtClean="0"/>
              <a:t>nõustamis</a:t>
            </a:r>
            <a:r>
              <a:rPr lang="en-US" sz="1800" dirty="0" err="1" smtClean="0"/>
              <a:t>ele</a:t>
            </a:r>
            <a:r>
              <a:rPr lang="en-US" sz="1800" dirty="0" smtClean="0"/>
              <a:t>. </a:t>
            </a:r>
            <a:r>
              <a:rPr lang="et-EE" sz="1800" dirty="0" smtClean="0"/>
              <a:t> </a:t>
            </a:r>
            <a:endParaRPr lang="en-US" sz="1800" dirty="0" smtClean="0"/>
          </a:p>
          <a:p>
            <a:pPr marL="0" indent="0">
              <a:spcBef>
                <a:spcPts val="600"/>
              </a:spcBef>
              <a:buNone/>
            </a:pPr>
            <a:endParaRPr lang="en-US" sz="2000" b="1" dirty="0" smtClean="0"/>
          </a:p>
          <a:p>
            <a:pPr marL="0" indent="0">
              <a:spcBef>
                <a:spcPts val="600"/>
              </a:spcBef>
              <a:buNone/>
            </a:pPr>
            <a:r>
              <a:rPr lang="et-EE" sz="2000" b="1" dirty="0" smtClean="0"/>
              <a:t>Ungaris</a:t>
            </a:r>
            <a:r>
              <a:rPr lang="et-EE" sz="2000" dirty="0" smtClean="0"/>
              <a:t> </a:t>
            </a:r>
            <a:r>
              <a:rPr lang="en-US" sz="2000" dirty="0" err="1" smtClean="0"/>
              <a:t>rakendus</a:t>
            </a:r>
            <a:r>
              <a:rPr lang="en-US" sz="2000" dirty="0" smtClean="0"/>
              <a:t> </a:t>
            </a:r>
            <a:r>
              <a:rPr lang="en-US" sz="2000" dirty="0" err="1" smtClean="0"/>
              <a:t>seadus</a:t>
            </a:r>
            <a:r>
              <a:rPr lang="en-US" sz="2000" dirty="0" smtClean="0"/>
              <a:t>, </a:t>
            </a:r>
            <a:r>
              <a:rPr lang="en-US" sz="2000" dirty="0" err="1" smtClean="0"/>
              <a:t>mis</a:t>
            </a:r>
            <a:r>
              <a:rPr lang="en-US" sz="2000" dirty="0" smtClean="0"/>
              <a:t> </a:t>
            </a:r>
            <a:r>
              <a:rPr lang="en-US" sz="2000" dirty="0" err="1" smtClean="0"/>
              <a:t>kohustab</a:t>
            </a:r>
            <a:r>
              <a:rPr lang="en-US" sz="2000" dirty="0" smtClean="0"/>
              <a:t> </a:t>
            </a:r>
            <a:r>
              <a:rPr lang="en-US" sz="2000" dirty="0" err="1" smtClean="0"/>
              <a:t>ametnikke</a:t>
            </a:r>
            <a:r>
              <a:rPr lang="et-EE" sz="2000" dirty="0" smtClean="0"/>
              <a:t> </a:t>
            </a:r>
            <a:r>
              <a:rPr lang="et-EE" sz="2000" dirty="0"/>
              <a:t>osutama erilist tähelepanu LGBTQI taustaga </a:t>
            </a:r>
            <a:r>
              <a:rPr lang="et-EE" sz="2000" dirty="0" smtClean="0"/>
              <a:t>rahvusvahelise </a:t>
            </a:r>
            <a:r>
              <a:rPr lang="et-EE" sz="2000" dirty="0"/>
              <a:t>kaitse </a:t>
            </a:r>
            <a:r>
              <a:rPr lang="et-EE" sz="2000" dirty="0" smtClean="0"/>
              <a:t>taotlejatele</a:t>
            </a:r>
            <a:r>
              <a:rPr lang="en-US" sz="2000" dirty="0" smtClean="0"/>
              <a:t>:</a:t>
            </a:r>
          </a:p>
          <a:p>
            <a:pPr>
              <a:spcBef>
                <a:spcPts val="600"/>
              </a:spcBef>
            </a:pPr>
            <a:r>
              <a:rPr lang="en-US" sz="1800" dirty="0"/>
              <a:t>n</a:t>
            </a:r>
            <a:r>
              <a:rPr lang="et-EE" sz="1800" dirty="0" smtClean="0"/>
              <a:t>ende </a:t>
            </a:r>
            <a:r>
              <a:rPr lang="et-EE" sz="1800" dirty="0"/>
              <a:t>haavatuavusega arvestatakse </a:t>
            </a:r>
            <a:r>
              <a:rPr lang="en-US" sz="1800" dirty="0" err="1" smtClean="0"/>
              <a:t>nt</a:t>
            </a:r>
            <a:r>
              <a:rPr lang="en-US" sz="1800" dirty="0" smtClean="0"/>
              <a:t> </a:t>
            </a:r>
            <a:r>
              <a:rPr lang="et-EE" sz="1800" dirty="0" smtClean="0"/>
              <a:t>majutuse korraldamisel</a:t>
            </a:r>
            <a:r>
              <a:rPr lang="en-US" sz="1800" dirty="0" smtClean="0"/>
              <a:t>;</a:t>
            </a:r>
            <a:r>
              <a:rPr lang="et-EE" sz="1800" dirty="0" smtClean="0"/>
              <a:t> </a:t>
            </a:r>
            <a:endParaRPr lang="en-US" sz="1800" dirty="0" smtClean="0"/>
          </a:p>
          <a:p>
            <a:pPr>
              <a:spcBef>
                <a:spcPts val="600"/>
              </a:spcBef>
            </a:pPr>
            <a:r>
              <a:rPr lang="en-US" sz="1800" dirty="0" smtClean="0"/>
              <a:t>s</a:t>
            </a:r>
            <a:r>
              <a:rPr lang="et-EE" sz="1800" dirty="0" smtClean="0"/>
              <a:t>amuti </a:t>
            </a:r>
            <a:r>
              <a:rPr lang="et-EE" sz="1800" dirty="0"/>
              <a:t>tõsteti </a:t>
            </a:r>
            <a:r>
              <a:rPr lang="en-US" sz="1800" dirty="0" err="1" smtClean="0"/>
              <a:t>neile</a:t>
            </a:r>
            <a:r>
              <a:rPr lang="en-US" sz="1800" dirty="0" smtClean="0"/>
              <a:t> </a:t>
            </a:r>
            <a:r>
              <a:rPr lang="en-US" sz="1800" dirty="0" err="1" smtClean="0"/>
              <a:t>mõeldud</a:t>
            </a:r>
            <a:r>
              <a:rPr lang="en-US" sz="1800" dirty="0" smtClean="0"/>
              <a:t> </a:t>
            </a:r>
            <a:r>
              <a:rPr lang="et-EE" sz="1800" dirty="0" smtClean="0"/>
              <a:t>toetusi</a:t>
            </a:r>
            <a:r>
              <a:rPr lang="en-US" sz="1800" dirty="0" smtClean="0"/>
              <a:t>.</a:t>
            </a:r>
            <a:endParaRPr lang="et-EE" sz="1800" dirty="0"/>
          </a:p>
          <a:p>
            <a:endParaRPr lang="et-EE" sz="1600" dirty="0"/>
          </a:p>
          <a:p>
            <a:endParaRPr lang="et-EE" sz="1600" dirty="0"/>
          </a:p>
          <a:p>
            <a:endParaRPr lang="et-EE" sz="1600" dirty="0" smtClean="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349371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95" y="1124743"/>
            <a:ext cx="8229600" cy="1008113"/>
          </a:xfrm>
        </p:spPr>
        <p:txBody>
          <a:bodyPr/>
          <a:lstStyle/>
          <a:p>
            <a:r>
              <a:rPr lang="en-US" sz="2800" dirty="0" smtClean="0"/>
              <a:t>III </a:t>
            </a:r>
            <a:r>
              <a:rPr lang="en-US" sz="2800" dirty="0" err="1" smtClean="0"/>
              <a:t>Ebaseaduslik</a:t>
            </a:r>
            <a:r>
              <a:rPr lang="en-US" sz="2800" dirty="0" smtClean="0"/>
              <a:t> </a:t>
            </a:r>
            <a:r>
              <a:rPr lang="en-US" sz="2800" dirty="0" err="1" smtClean="0"/>
              <a:t>ränne</a:t>
            </a:r>
            <a:r>
              <a:rPr lang="en-US" sz="2800" dirty="0" smtClean="0"/>
              <a:t> ja </a:t>
            </a:r>
            <a:r>
              <a:rPr lang="en-US" sz="2800" dirty="0" err="1" smtClean="0"/>
              <a:t>tagasipöördumine</a:t>
            </a:r>
            <a:endParaRPr lang="en-US" sz="2800" dirty="0"/>
          </a:p>
        </p:txBody>
      </p:sp>
      <p:sp>
        <p:nvSpPr>
          <p:cNvPr id="3" name="Content Placeholder 2"/>
          <p:cNvSpPr>
            <a:spLocks noGrp="1"/>
          </p:cNvSpPr>
          <p:nvPr>
            <p:ph idx="1"/>
          </p:nvPr>
        </p:nvSpPr>
        <p:spPr>
          <a:xfrm>
            <a:off x="306395" y="2420888"/>
            <a:ext cx="8586085" cy="3744416"/>
          </a:xfrm>
        </p:spPr>
        <p:txBody>
          <a:bodyPr/>
          <a:lstStyle/>
          <a:p>
            <a:pPr>
              <a:spcBef>
                <a:spcPts val="600"/>
              </a:spcBef>
              <a:spcAft>
                <a:spcPts val="600"/>
              </a:spcAft>
            </a:pPr>
            <a:r>
              <a:rPr lang="et-EE" sz="1800" b="1" dirty="0"/>
              <a:t>Schengeni infosüsteemi regulatsiooni </a:t>
            </a:r>
            <a:r>
              <a:rPr lang="et-EE" sz="1800" dirty="0"/>
              <a:t>(</a:t>
            </a:r>
            <a:r>
              <a:rPr lang="et-EE" sz="1800" dirty="0" smtClean="0"/>
              <a:t>EU)2018/186</a:t>
            </a:r>
            <a:r>
              <a:rPr lang="en-US" sz="1800" dirty="0" smtClean="0"/>
              <a:t>2</a:t>
            </a:r>
            <a:r>
              <a:rPr lang="et-EE" sz="1800" dirty="0" smtClean="0"/>
              <a:t> </a:t>
            </a:r>
            <a:r>
              <a:rPr lang="et-EE" sz="1800" dirty="0"/>
              <a:t>vastuvõtmine </a:t>
            </a:r>
            <a:r>
              <a:rPr lang="et-EE" sz="1600" dirty="0"/>
              <a:t>(</a:t>
            </a:r>
            <a:r>
              <a:rPr lang="et-EE" sz="1600" dirty="0" smtClean="0"/>
              <a:t>üle</a:t>
            </a:r>
            <a:r>
              <a:rPr lang="en-US" sz="1600" dirty="0" err="1" smtClean="0"/>
              <a:t>schengeniline</a:t>
            </a:r>
            <a:r>
              <a:rPr lang="en-US" sz="1600" dirty="0" smtClean="0"/>
              <a:t> </a:t>
            </a:r>
            <a:r>
              <a:rPr lang="et-EE" sz="1600" dirty="0" smtClean="0"/>
              <a:t>elektroonili</a:t>
            </a:r>
            <a:r>
              <a:rPr lang="en-US" sz="1600" dirty="0" smtClean="0"/>
              <a:t>ne</a:t>
            </a:r>
            <a:r>
              <a:rPr lang="et-EE" sz="1600" dirty="0" smtClean="0"/>
              <a:t> andmevahetuskeskk</a:t>
            </a:r>
            <a:r>
              <a:rPr lang="en-US" sz="1600" dirty="0" err="1" smtClean="0"/>
              <a:t>ond</a:t>
            </a:r>
            <a:r>
              <a:rPr lang="et-EE" sz="1600" dirty="0" smtClean="0"/>
              <a:t>, ai</a:t>
            </a:r>
            <a:r>
              <a:rPr lang="en-US" sz="1600" dirty="0" err="1" smtClean="0"/>
              <a:t>tamaks</a:t>
            </a:r>
            <a:r>
              <a:rPr lang="et-EE" sz="1600" dirty="0" smtClean="0"/>
              <a:t> </a:t>
            </a:r>
            <a:r>
              <a:rPr lang="en-US" sz="1600" dirty="0" err="1" smtClean="0"/>
              <a:t>riikide</a:t>
            </a:r>
            <a:r>
              <a:rPr lang="en-US" sz="1600" dirty="0" smtClean="0"/>
              <a:t> </a:t>
            </a:r>
            <a:r>
              <a:rPr lang="en-US" sz="1600" dirty="0" err="1" smtClean="0"/>
              <a:t>pädevaid</a:t>
            </a:r>
            <a:r>
              <a:rPr lang="en-US" sz="1600" dirty="0" smtClean="0"/>
              <a:t> </a:t>
            </a:r>
            <a:r>
              <a:rPr lang="en-US" sz="1600" dirty="0" err="1" smtClean="0"/>
              <a:t>ameteid</a:t>
            </a:r>
            <a:r>
              <a:rPr lang="en-US" sz="1600" dirty="0" smtClean="0"/>
              <a:t> </a:t>
            </a:r>
            <a:r>
              <a:rPr lang="et-EE" sz="1600" dirty="0" smtClean="0"/>
              <a:t>otsuste </a:t>
            </a:r>
            <a:r>
              <a:rPr lang="et-EE" sz="1600" dirty="0"/>
              <a:t>langetamisel</a:t>
            </a:r>
            <a:r>
              <a:rPr lang="et-EE" sz="1600" dirty="0" smtClean="0"/>
              <a:t>)</a:t>
            </a:r>
            <a:r>
              <a:rPr lang="en-US" sz="1600" dirty="0" smtClean="0"/>
              <a:t>.</a:t>
            </a:r>
            <a:endParaRPr lang="et-EE" sz="1600" dirty="0"/>
          </a:p>
          <a:p>
            <a:pPr>
              <a:spcBef>
                <a:spcPts val="600"/>
              </a:spcBef>
              <a:spcAft>
                <a:spcPts val="600"/>
              </a:spcAft>
            </a:pPr>
            <a:r>
              <a:rPr lang="et-EE" sz="1800" dirty="0"/>
              <a:t>EK esitas </a:t>
            </a:r>
            <a:r>
              <a:rPr lang="et-EE" sz="1800" b="1" dirty="0" smtClean="0"/>
              <a:t>Tagasi</a:t>
            </a:r>
            <a:r>
              <a:rPr lang="en-US" sz="1800" b="1" dirty="0" err="1" smtClean="0"/>
              <a:t>saatmi</a:t>
            </a:r>
            <a:r>
              <a:rPr lang="et-EE" sz="1800" b="1" dirty="0" smtClean="0"/>
              <a:t>sdirektiivi </a:t>
            </a:r>
            <a:r>
              <a:rPr lang="et-EE" sz="1800" b="1" dirty="0"/>
              <a:t>uuenduse ettepaneku </a:t>
            </a:r>
            <a:r>
              <a:rPr lang="et-EE" sz="1600" dirty="0" smtClean="0"/>
              <a:t>(muut</a:t>
            </a:r>
            <a:r>
              <a:rPr lang="en-US" sz="1600" dirty="0" err="1" smtClean="0"/>
              <a:t>maks</a:t>
            </a:r>
            <a:r>
              <a:rPr lang="et-EE" sz="1600" dirty="0" smtClean="0"/>
              <a:t> </a:t>
            </a:r>
            <a:r>
              <a:rPr lang="et-EE" sz="1600" dirty="0"/>
              <a:t>reegleid seoses põgenemise riski, sissesõidukeeldude ja kinnipidamisega</a:t>
            </a:r>
            <a:r>
              <a:rPr lang="et-EE" sz="1600" dirty="0" smtClean="0"/>
              <a:t>)</a:t>
            </a:r>
            <a:r>
              <a:rPr lang="en-US" sz="1600" dirty="0" smtClean="0"/>
              <a:t>.</a:t>
            </a:r>
            <a:endParaRPr lang="et-EE" sz="1600" dirty="0"/>
          </a:p>
          <a:p>
            <a:pPr>
              <a:spcBef>
                <a:spcPts val="600"/>
              </a:spcBef>
              <a:spcAft>
                <a:spcPts val="600"/>
              </a:spcAft>
            </a:pPr>
            <a:r>
              <a:rPr lang="et-EE" sz="1800" dirty="0"/>
              <a:t>ELi välispiiril tuvastati 2018. a </a:t>
            </a:r>
            <a:r>
              <a:rPr lang="et-EE" sz="1800" b="1" dirty="0"/>
              <a:t>150 000 </a:t>
            </a:r>
            <a:r>
              <a:rPr lang="et-EE" sz="1800" dirty="0"/>
              <a:t>ebaseaduslikku sisenemist </a:t>
            </a:r>
            <a:r>
              <a:rPr lang="et-EE" sz="1800" dirty="0" smtClean="0"/>
              <a:t>– </a:t>
            </a:r>
            <a:r>
              <a:rPr lang="en-US" sz="1800" dirty="0"/>
              <a:t>27% </a:t>
            </a:r>
            <a:r>
              <a:rPr lang="en-US" sz="1800" dirty="0" err="1" smtClean="0"/>
              <a:t>vähem</a:t>
            </a:r>
            <a:r>
              <a:rPr lang="en-US" sz="1800" dirty="0" smtClean="0"/>
              <a:t> </a:t>
            </a:r>
            <a:r>
              <a:rPr lang="en-US" sz="1800" dirty="0" err="1" smtClean="0"/>
              <a:t>kui</a:t>
            </a:r>
            <a:r>
              <a:rPr lang="en-US" sz="1800" dirty="0" smtClean="0"/>
              <a:t> 2017.a.</a:t>
            </a:r>
            <a:endParaRPr lang="et-EE" sz="1800" dirty="0"/>
          </a:p>
          <a:p>
            <a:pPr>
              <a:spcBef>
                <a:spcPts val="600"/>
              </a:spcBef>
              <a:spcAft>
                <a:spcPts val="600"/>
              </a:spcAft>
            </a:pPr>
            <a:r>
              <a:rPr lang="et-EE" sz="1800" dirty="0" smtClean="0"/>
              <a:t>Tähts</a:t>
            </a:r>
            <a:r>
              <a:rPr lang="en-US" sz="1800" dirty="0" err="1" smtClean="0"/>
              <a:t>ust</a:t>
            </a:r>
            <a:r>
              <a:rPr lang="en-US" sz="1800" dirty="0" smtClean="0"/>
              <a:t> </a:t>
            </a:r>
            <a:r>
              <a:rPr lang="en-US" sz="1800" dirty="0" err="1" smtClean="0"/>
              <a:t>kogus</a:t>
            </a:r>
            <a:r>
              <a:rPr lang="en-US" sz="1800" dirty="0" smtClean="0"/>
              <a:t> </a:t>
            </a:r>
            <a:r>
              <a:rPr lang="et-EE" sz="1800" b="1" dirty="0" smtClean="0"/>
              <a:t>koostöö </a:t>
            </a:r>
            <a:r>
              <a:rPr lang="et-EE" sz="1800" b="1" dirty="0"/>
              <a:t>kolmandate </a:t>
            </a:r>
            <a:r>
              <a:rPr lang="et-EE" sz="1800" b="1" dirty="0" smtClean="0"/>
              <a:t>riikidega</a:t>
            </a:r>
            <a:r>
              <a:rPr lang="et-EE" sz="1800" dirty="0" smtClean="0"/>
              <a:t>, </a:t>
            </a:r>
            <a:r>
              <a:rPr lang="et-EE" sz="1800" dirty="0"/>
              <a:t>et vähendada ebaseaduslikku </a:t>
            </a:r>
            <a:r>
              <a:rPr lang="et-EE" sz="1800" dirty="0" smtClean="0"/>
              <a:t>sisserännet</a:t>
            </a:r>
            <a:r>
              <a:rPr lang="en-US" sz="1800" dirty="0" smtClean="0"/>
              <a:t>.</a:t>
            </a:r>
            <a:endParaRPr lang="et-EE" sz="1800" dirty="0" smtClean="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286277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9"/>
            <a:ext cx="7869312" cy="504055"/>
          </a:xfrm>
        </p:spPr>
        <p:txBody>
          <a:bodyPr/>
          <a:lstStyle/>
          <a:p>
            <a:r>
              <a:rPr lang="en-US" sz="2000" dirty="0" err="1" smtClean="0"/>
              <a:t>Välispiiril</a:t>
            </a:r>
            <a:r>
              <a:rPr lang="en-US" sz="2000" dirty="0" smtClean="0"/>
              <a:t> </a:t>
            </a:r>
            <a:r>
              <a:rPr lang="en-US" sz="2000" dirty="0" err="1" smtClean="0"/>
              <a:t>tuvastatud</a:t>
            </a:r>
            <a:r>
              <a:rPr lang="en-US" sz="2000" dirty="0" smtClean="0"/>
              <a:t> </a:t>
            </a:r>
            <a:r>
              <a:rPr lang="en-US" sz="2000" dirty="0" err="1"/>
              <a:t>e</a:t>
            </a:r>
            <a:r>
              <a:rPr lang="en-US" sz="2000" dirty="0" err="1" smtClean="0"/>
              <a:t>baseaduslikud</a:t>
            </a:r>
            <a:r>
              <a:rPr lang="en-US" sz="2000" dirty="0" smtClean="0"/>
              <a:t> </a:t>
            </a:r>
            <a:r>
              <a:rPr lang="en-US" sz="2000" dirty="0" err="1" smtClean="0"/>
              <a:t>piiriületused</a:t>
            </a:r>
            <a:r>
              <a:rPr lang="en-US" sz="2000" dirty="0" smtClean="0"/>
              <a:t> </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3725" y="1700808"/>
            <a:ext cx="7172725" cy="4491157"/>
          </a:xfrm>
        </p:spPr>
      </p:pic>
    </p:spTree>
    <p:extLst>
      <p:ext uri="{BB962C8B-B14F-4D97-AF65-F5344CB8AC3E}">
        <p14:creationId xmlns:p14="http://schemas.microsoft.com/office/powerpoint/2010/main" val="66222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52835"/>
            <a:ext cx="8229600" cy="936103"/>
          </a:xfrm>
        </p:spPr>
        <p:txBody>
          <a:bodyPr/>
          <a:lstStyle/>
          <a:p>
            <a:r>
              <a:rPr lang="en-US" dirty="0" err="1" smtClean="0"/>
              <a:t>Koostöö</a:t>
            </a:r>
            <a:r>
              <a:rPr lang="en-US" dirty="0" smtClean="0"/>
              <a:t> </a:t>
            </a:r>
            <a:r>
              <a:rPr lang="en-US" dirty="0" err="1"/>
              <a:t>kolmandate</a:t>
            </a:r>
            <a:r>
              <a:rPr lang="en-US" dirty="0"/>
              <a:t> </a:t>
            </a:r>
            <a:r>
              <a:rPr lang="en-US" dirty="0" err="1" smtClean="0"/>
              <a:t>riikidega</a:t>
            </a:r>
            <a:r>
              <a:rPr lang="en-US" dirty="0"/>
              <a:t/>
            </a:r>
            <a:br>
              <a:rPr lang="en-US" dirty="0"/>
            </a:br>
            <a:endParaRPr lang="en-US" dirty="0"/>
          </a:p>
        </p:txBody>
      </p:sp>
      <p:sp>
        <p:nvSpPr>
          <p:cNvPr id="3" name="Content Placeholder 2"/>
          <p:cNvSpPr>
            <a:spLocks noGrp="1"/>
          </p:cNvSpPr>
          <p:nvPr>
            <p:ph idx="1"/>
          </p:nvPr>
        </p:nvSpPr>
        <p:spPr>
          <a:xfrm>
            <a:off x="395536" y="1916832"/>
            <a:ext cx="8496944" cy="4464496"/>
          </a:xfrm>
        </p:spPr>
        <p:txBody>
          <a:bodyPr/>
          <a:lstStyle/>
          <a:p>
            <a:pPr>
              <a:spcBef>
                <a:spcPts val="600"/>
              </a:spcBef>
              <a:spcAft>
                <a:spcPts val="600"/>
              </a:spcAft>
            </a:pPr>
            <a:r>
              <a:rPr lang="en-US" sz="2000" b="1" dirty="0" err="1" smtClean="0"/>
              <a:t>Välispiiri</a:t>
            </a:r>
            <a:r>
              <a:rPr lang="en-US" sz="2000" b="1" dirty="0" smtClean="0"/>
              <a:t> </a:t>
            </a:r>
            <a:r>
              <a:rPr lang="en-US" sz="2000" b="1" dirty="0" err="1"/>
              <a:t>kaitseks</a:t>
            </a:r>
            <a:r>
              <a:rPr lang="en-US" sz="2000" b="1" dirty="0"/>
              <a:t> </a:t>
            </a:r>
            <a:r>
              <a:rPr lang="en-US" sz="2000" b="1" dirty="0" err="1" smtClean="0"/>
              <a:t>koostöölepingud</a:t>
            </a:r>
            <a:r>
              <a:rPr lang="en-US" sz="2000" b="1" dirty="0" smtClean="0"/>
              <a:t> </a:t>
            </a:r>
            <a:r>
              <a:rPr lang="en-US" sz="2000" dirty="0" err="1" smtClean="0"/>
              <a:t>olid</a:t>
            </a:r>
            <a:r>
              <a:rPr lang="en-US" sz="2000" dirty="0" smtClean="0"/>
              <a:t> </a:t>
            </a:r>
            <a:r>
              <a:rPr lang="en-US" sz="2000" dirty="0"/>
              <a:t>13 </a:t>
            </a:r>
            <a:r>
              <a:rPr lang="en-US" sz="2000" dirty="0" err="1"/>
              <a:t>LRil</a:t>
            </a:r>
            <a:r>
              <a:rPr lang="en-US" sz="2000" dirty="0"/>
              <a:t> ja </a:t>
            </a:r>
            <a:r>
              <a:rPr lang="en-US" sz="2000" dirty="0" err="1"/>
              <a:t>Norral</a:t>
            </a:r>
            <a:r>
              <a:rPr lang="en-US" sz="2000" dirty="0"/>
              <a:t> </a:t>
            </a:r>
            <a:r>
              <a:rPr lang="en-US" sz="1800" dirty="0" smtClean="0"/>
              <a:t>(</a:t>
            </a:r>
            <a:r>
              <a:rPr lang="en-US" sz="1800" dirty="0" err="1" smtClean="0"/>
              <a:t>eelkõige</a:t>
            </a:r>
            <a:r>
              <a:rPr lang="en-US" sz="1800" dirty="0" smtClean="0"/>
              <a:t> </a:t>
            </a:r>
            <a:r>
              <a:rPr lang="en-US" sz="1800" dirty="0" err="1" smtClean="0"/>
              <a:t>Balkani</a:t>
            </a:r>
            <a:r>
              <a:rPr lang="en-US" sz="1800" dirty="0" smtClean="0"/>
              <a:t> </a:t>
            </a:r>
            <a:r>
              <a:rPr lang="en-US" sz="1800" dirty="0" err="1" smtClean="0"/>
              <a:t>riigide</a:t>
            </a:r>
            <a:r>
              <a:rPr lang="en-US" sz="1800" dirty="0"/>
              <a:t> </a:t>
            </a:r>
            <a:r>
              <a:rPr lang="en-US" sz="1800" dirty="0" smtClean="0"/>
              <a:t>- </a:t>
            </a:r>
            <a:r>
              <a:rPr lang="en-US" sz="1800" dirty="0" err="1" smtClean="0"/>
              <a:t>Albaania</a:t>
            </a:r>
            <a:r>
              <a:rPr lang="en-US" sz="1800" dirty="0"/>
              <a:t>, </a:t>
            </a:r>
            <a:r>
              <a:rPr lang="en-US" sz="1800" dirty="0" err="1"/>
              <a:t>Põhja-Makedoonia</a:t>
            </a:r>
            <a:r>
              <a:rPr lang="en-US" sz="1800" dirty="0"/>
              <a:t>, </a:t>
            </a:r>
            <a:r>
              <a:rPr lang="en-US" sz="1800" dirty="0" err="1" smtClean="0"/>
              <a:t>Serbiaga</a:t>
            </a:r>
            <a:r>
              <a:rPr lang="en-US" sz="1800" dirty="0" smtClean="0"/>
              <a:t>, </a:t>
            </a:r>
            <a:r>
              <a:rPr lang="en-US" sz="1800" dirty="0" err="1" smtClean="0"/>
              <a:t>Magribi</a:t>
            </a:r>
            <a:r>
              <a:rPr lang="en-US" sz="1800" dirty="0" smtClean="0"/>
              <a:t> </a:t>
            </a:r>
            <a:r>
              <a:rPr lang="en-US" sz="1800" dirty="0" err="1" smtClean="0"/>
              <a:t>riigidega</a:t>
            </a:r>
            <a:r>
              <a:rPr lang="en-US" sz="1800" dirty="0" smtClean="0"/>
              <a:t> </a:t>
            </a:r>
            <a:r>
              <a:rPr lang="en-US" sz="1800" dirty="0"/>
              <a:t>ja </a:t>
            </a:r>
            <a:r>
              <a:rPr lang="en-US" sz="1800" dirty="0" err="1" smtClean="0"/>
              <a:t>ELi</a:t>
            </a:r>
            <a:r>
              <a:rPr lang="en-US" sz="1800" dirty="0" smtClean="0"/>
              <a:t> </a:t>
            </a:r>
            <a:r>
              <a:rPr lang="en-US" sz="1800" dirty="0" err="1" smtClean="0"/>
              <a:t>idapiiri</a:t>
            </a:r>
            <a:r>
              <a:rPr lang="en-US" sz="1800" dirty="0" smtClean="0"/>
              <a:t> </a:t>
            </a:r>
            <a:r>
              <a:rPr lang="en-US" sz="1800" dirty="0" err="1" smtClean="0"/>
              <a:t>riikidega</a:t>
            </a:r>
            <a:r>
              <a:rPr lang="en-US" sz="1800" dirty="0" smtClean="0"/>
              <a:t> - </a:t>
            </a:r>
            <a:r>
              <a:rPr lang="en-US" sz="1800" dirty="0" err="1" smtClean="0"/>
              <a:t>Valgevene</a:t>
            </a:r>
            <a:r>
              <a:rPr lang="en-US" sz="1800" dirty="0"/>
              <a:t>, Moldova, </a:t>
            </a:r>
            <a:r>
              <a:rPr lang="en-US" sz="1800" dirty="0" err="1" smtClean="0"/>
              <a:t>Venemaa</a:t>
            </a:r>
            <a:r>
              <a:rPr lang="en-US" sz="1800" dirty="0" smtClean="0"/>
              <a:t>, </a:t>
            </a:r>
            <a:r>
              <a:rPr lang="en-US" sz="1800" dirty="0" err="1" smtClean="0"/>
              <a:t>Ukraina</a:t>
            </a:r>
            <a:r>
              <a:rPr lang="en-US" sz="1800" dirty="0" smtClean="0"/>
              <a:t> ja </a:t>
            </a:r>
            <a:r>
              <a:rPr lang="en-US" sz="1800" dirty="0" err="1" smtClean="0"/>
              <a:t>Türgiga</a:t>
            </a:r>
            <a:r>
              <a:rPr lang="en-US" sz="1800" dirty="0" smtClean="0"/>
              <a:t>). </a:t>
            </a:r>
            <a:endParaRPr lang="en-US" sz="2000" dirty="0"/>
          </a:p>
          <a:p>
            <a:pPr>
              <a:spcBef>
                <a:spcPts val="600"/>
              </a:spcBef>
              <a:spcAft>
                <a:spcPts val="600"/>
              </a:spcAft>
            </a:pPr>
            <a:r>
              <a:rPr lang="en-US" sz="2000" b="1" dirty="0" err="1"/>
              <a:t>Peamiselt</a:t>
            </a:r>
            <a:r>
              <a:rPr lang="en-US" sz="2000" b="1" dirty="0"/>
              <a:t> </a:t>
            </a:r>
            <a:r>
              <a:rPr lang="en-US" sz="2000" b="1" dirty="0" err="1"/>
              <a:t>keskenduti</a:t>
            </a:r>
            <a:r>
              <a:rPr lang="en-US" sz="2000" dirty="0"/>
              <a:t>: </a:t>
            </a:r>
            <a:r>
              <a:rPr lang="en-US" sz="2000" dirty="0" err="1"/>
              <a:t>piirivalvurite</a:t>
            </a:r>
            <a:r>
              <a:rPr lang="en-US" sz="2000" dirty="0"/>
              <a:t> </a:t>
            </a:r>
            <a:r>
              <a:rPr lang="en-US" sz="2000" dirty="0" err="1"/>
              <a:t>koolitusele</a:t>
            </a:r>
            <a:r>
              <a:rPr lang="en-US" sz="2000" dirty="0"/>
              <a:t>, </a:t>
            </a:r>
            <a:r>
              <a:rPr lang="en-US" sz="2000" dirty="0" err="1"/>
              <a:t>seadmete</a:t>
            </a:r>
            <a:r>
              <a:rPr lang="en-US" sz="2000" dirty="0"/>
              <a:t> ja </a:t>
            </a:r>
            <a:r>
              <a:rPr lang="en-US" sz="2000" dirty="0" err="1" smtClean="0"/>
              <a:t>andmesüsteemide</a:t>
            </a:r>
            <a:r>
              <a:rPr lang="en-US" sz="2000" dirty="0" smtClean="0"/>
              <a:t> </a:t>
            </a:r>
            <a:r>
              <a:rPr lang="en-US" sz="2000" dirty="0" err="1" smtClean="0"/>
              <a:t>pakkumisele</a:t>
            </a:r>
            <a:r>
              <a:rPr lang="en-US" sz="2000" dirty="0"/>
              <a:t>, </a:t>
            </a:r>
            <a:r>
              <a:rPr lang="en-US" sz="2000" dirty="0" err="1"/>
              <a:t>ühisoperatsioonidele</a:t>
            </a:r>
            <a:r>
              <a:rPr lang="en-US" sz="2000" dirty="0"/>
              <a:t>, </a:t>
            </a:r>
            <a:r>
              <a:rPr lang="en-US" sz="2000" dirty="0" err="1"/>
              <a:t>teadlikkuse</a:t>
            </a:r>
            <a:r>
              <a:rPr lang="en-US" sz="2000" dirty="0"/>
              <a:t> </a:t>
            </a:r>
            <a:r>
              <a:rPr lang="en-US" sz="2000" dirty="0" err="1"/>
              <a:t>tõstmise</a:t>
            </a:r>
            <a:r>
              <a:rPr lang="en-US" sz="2000" dirty="0"/>
              <a:t> </a:t>
            </a:r>
            <a:r>
              <a:rPr lang="en-US" sz="2000" dirty="0" err="1" smtClean="0"/>
              <a:t>kampaaniatele</a:t>
            </a:r>
            <a:r>
              <a:rPr lang="en-US" sz="2000" dirty="0" smtClean="0"/>
              <a:t>, </a:t>
            </a:r>
            <a:r>
              <a:rPr lang="en-US" sz="2000" dirty="0" err="1" smtClean="0"/>
              <a:t>ametlikele</a:t>
            </a:r>
            <a:r>
              <a:rPr lang="en-US" sz="2000" dirty="0" smtClean="0"/>
              <a:t> </a:t>
            </a:r>
            <a:r>
              <a:rPr lang="en-US" sz="2000" dirty="0" err="1"/>
              <a:t>kohtumistele</a:t>
            </a:r>
            <a:r>
              <a:rPr lang="en-US" sz="2000" dirty="0"/>
              <a:t>. </a:t>
            </a:r>
          </a:p>
          <a:p>
            <a:pPr>
              <a:spcBef>
                <a:spcPts val="600"/>
              </a:spcBef>
              <a:spcAft>
                <a:spcPts val="600"/>
              </a:spcAft>
            </a:pPr>
            <a:r>
              <a:rPr lang="en-US" sz="2000" b="1" dirty="0" err="1"/>
              <a:t>Koostöö</a:t>
            </a:r>
            <a:r>
              <a:rPr lang="en-US" sz="2000" b="1" dirty="0"/>
              <a:t> </a:t>
            </a:r>
            <a:r>
              <a:rPr lang="en-US" sz="2000" b="1" dirty="0" err="1" smtClean="0"/>
              <a:t>jätkus</a:t>
            </a:r>
            <a:r>
              <a:rPr lang="en-US" sz="2000" b="1" dirty="0" smtClean="0"/>
              <a:t> </a:t>
            </a:r>
            <a:r>
              <a:rPr lang="en-US" sz="2000" b="1" dirty="0" err="1" smtClean="0"/>
              <a:t>Türgiga</a:t>
            </a:r>
            <a:r>
              <a:rPr lang="en-US" sz="2000" b="1" dirty="0" smtClean="0"/>
              <a:t> </a:t>
            </a:r>
            <a:r>
              <a:rPr lang="en-US" sz="2000" dirty="0"/>
              <a:t>Ida-</a:t>
            </a:r>
            <a:r>
              <a:rPr lang="en-US" sz="2000" dirty="0" err="1"/>
              <a:t>Vahemere</a:t>
            </a:r>
            <a:r>
              <a:rPr lang="en-US" sz="2000" dirty="0"/>
              <a:t> tee </a:t>
            </a:r>
            <a:r>
              <a:rPr lang="en-US" sz="2000" dirty="0" err="1"/>
              <a:t>haldamisel</a:t>
            </a:r>
            <a:r>
              <a:rPr lang="en-US" sz="2000" dirty="0"/>
              <a:t>. </a:t>
            </a:r>
            <a:r>
              <a:rPr lang="en-US" sz="1800" dirty="0" smtClean="0"/>
              <a:t>(</a:t>
            </a:r>
            <a:r>
              <a:rPr lang="en-US" sz="1800" dirty="0" err="1" smtClean="0"/>
              <a:t>Põgenikega</a:t>
            </a:r>
            <a:r>
              <a:rPr lang="en-US" sz="1800" dirty="0" smtClean="0"/>
              <a:t> </a:t>
            </a:r>
            <a:r>
              <a:rPr lang="en-US" sz="1800" dirty="0" err="1"/>
              <a:t>tegelemiseks</a:t>
            </a:r>
            <a:r>
              <a:rPr lang="en-US" sz="1800" dirty="0"/>
              <a:t> </a:t>
            </a:r>
            <a:r>
              <a:rPr lang="en-US" sz="1800" dirty="0" err="1"/>
              <a:t>eraldati</a:t>
            </a:r>
            <a:r>
              <a:rPr lang="en-US" sz="1800" dirty="0"/>
              <a:t> </a:t>
            </a:r>
            <a:r>
              <a:rPr lang="en-US" sz="1800" dirty="0" err="1"/>
              <a:t>Türgile</a:t>
            </a:r>
            <a:r>
              <a:rPr lang="en-US" sz="1800" dirty="0"/>
              <a:t> </a:t>
            </a:r>
            <a:r>
              <a:rPr lang="en-US" sz="1800" dirty="0" err="1" smtClean="0"/>
              <a:t>taas</a:t>
            </a:r>
            <a:r>
              <a:rPr lang="en-US" sz="1800" dirty="0" smtClean="0"/>
              <a:t> 3 </a:t>
            </a:r>
            <a:r>
              <a:rPr lang="en-US" sz="1800" dirty="0" err="1" smtClean="0"/>
              <a:t>miljardit</a:t>
            </a:r>
            <a:r>
              <a:rPr lang="en-US" sz="1800" dirty="0" smtClean="0"/>
              <a:t> </a:t>
            </a:r>
            <a:r>
              <a:rPr lang="en-US" sz="1800" dirty="0" err="1" smtClean="0"/>
              <a:t>eurot</a:t>
            </a:r>
            <a:r>
              <a:rPr lang="en-US" sz="1800" dirty="0" smtClean="0"/>
              <a:t>).</a:t>
            </a:r>
          </a:p>
          <a:p>
            <a:pPr>
              <a:spcBef>
                <a:spcPts val="600"/>
              </a:spcBef>
              <a:spcAft>
                <a:spcPts val="600"/>
              </a:spcAft>
            </a:pPr>
            <a:r>
              <a:rPr lang="en-US" sz="2000" b="1" dirty="0" err="1" smtClean="0"/>
              <a:t>Väljaräde</a:t>
            </a:r>
            <a:r>
              <a:rPr lang="en-US" sz="2000" b="1" dirty="0" smtClean="0"/>
              <a:t> </a:t>
            </a:r>
            <a:r>
              <a:rPr lang="en-US" sz="2000" b="1" dirty="0" err="1"/>
              <a:t>algpõhjustega</a:t>
            </a:r>
            <a:r>
              <a:rPr lang="en-US" sz="2000" b="1" dirty="0"/>
              <a:t> </a:t>
            </a:r>
            <a:r>
              <a:rPr lang="en-US" sz="2000" dirty="0" err="1" smtClean="0"/>
              <a:t>tegelemine</a:t>
            </a:r>
            <a:r>
              <a:rPr lang="en-US" sz="2000" dirty="0" smtClean="0"/>
              <a:t> </a:t>
            </a:r>
            <a:r>
              <a:rPr lang="en-US" sz="2000" dirty="0" err="1" smtClean="0"/>
              <a:t>Aafrikas</a:t>
            </a:r>
            <a:r>
              <a:rPr lang="en-US" sz="2000" dirty="0"/>
              <a:t> </a:t>
            </a:r>
            <a:r>
              <a:rPr lang="en-US" sz="1800" dirty="0" smtClean="0"/>
              <a:t>(</a:t>
            </a:r>
            <a:r>
              <a:rPr lang="en-US" sz="1800" dirty="0" err="1" smtClean="0"/>
              <a:t>eelkõige</a:t>
            </a:r>
            <a:r>
              <a:rPr lang="en-US" sz="1800" dirty="0" smtClean="0"/>
              <a:t> The </a:t>
            </a:r>
            <a:r>
              <a:rPr lang="en-US" sz="1800" dirty="0"/>
              <a:t>EU Emergency Trust Fund for </a:t>
            </a:r>
            <a:r>
              <a:rPr lang="en-US" sz="1800" dirty="0" smtClean="0"/>
              <a:t>Africa).</a:t>
            </a:r>
            <a:endParaRPr lang="en-US" sz="1800" dirty="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216933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64096"/>
            <a:ext cx="8569200" cy="1022565"/>
          </a:xfrm>
        </p:spPr>
        <p:txBody>
          <a:bodyPr/>
          <a:lstStyle/>
          <a:p>
            <a:r>
              <a:rPr lang="en-US" sz="2400" dirty="0" err="1" smtClean="0"/>
              <a:t>Hea</a:t>
            </a:r>
            <a:r>
              <a:rPr lang="en-US" sz="2400" dirty="0" smtClean="0"/>
              <a:t> </a:t>
            </a:r>
            <a:r>
              <a:rPr lang="en-US" sz="2400" dirty="0" err="1" smtClean="0"/>
              <a:t>tava</a:t>
            </a:r>
            <a:r>
              <a:rPr lang="en-US" sz="2400" dirty="0" smtClean="0"/>
              <a:t> - </a:t>
            </a:r>
            <a:r>
              <a:rPr lang="en-US" sz="2400" dirty="0" err="1" smtClean="0"/>
              <a:t>Infokampaaniad</a:t>
            </a:r>
            <a:r>
              <a:rPr lang="en-US" sz="2400" dirty="0" smtClean="0"/>
              <a:t> </a:t>
            </a:r>
            <a:r>
              <a:rPr lang="en-US" sz="2400" dirty="0" err="1" smtClean="0"/>
              <a:t>kolmandates</a:t>
            </a:r>
            <a:r>
              <a:rPr lang="en-US" sz="2400" dirty="0" smtClean="0"/>
              <a:t> </a:t>
            </a:r>
            <a:r>
              <a:rPr lang="en-US" sz="2400" dirty="0" err="1" smtClean="0"/>
              <a:t>riikides</a:t>
            </a:r>
            <a:endParaRPr lang="en-US" sz="2400" dirty="0"/>
          </a:p>
        </p:txBody>
      </p:sp>
      <p:sp>
        <p:nvSpPr>
          <p:cNvPr id="3" name="Content Placeholder 2"/>
          <p:cNvSpPr>
            <a:spLocks noGrp="1"/>
          </p:cNvSpPr>
          <p:nvPr>
            <p:ph idx="1"/>
          </p:nvPr>
        </p:nvSpPr>
        <p:spPr>
          <a:xfrm>
            <a:off x="395536" y="1772816"/>
            <a:ext cx="5184576" cy="5085184"/>
          </a:xfrm>
        </p:spPr>
        <p:txBody>
          <a:bodyPr/>
          <a:lstStyle/>
          <a:p>
            <a:pPr marL="0" indent="0">
              <a:buNone/>
            </a:pPr>
            <a:r>
              <a:rPr lang="en-US" sz="2000" dirty="0"/>
              <a:t>Info </a:t>
            </a:r>
            <a:r>
              <a:rPr lang="en-US" sz="2000" dirty="0" err="1"/>
              <a:t>jagamine</a:t>
            </a:r>
            <a:r>
              <a:rPr lang="en-US" sz="2000" dirty="0"/>
              <a:t>: </a:t>
            </a:r>
          </a:p>
          <a:p>
            <a:pPr marL="457200" indent="-457200">
              <a:buFont typeface="+mj-lt"/>
              <a:buAutoNum type="arabicPeriod"/>
            </a:pPr>
            <a:r>
              <a:rPr lang="en-US" sz="2000" dirty="0" err="1"/>
              <a:t>ebaseaduslikult</a:t>
            </a:r>
            <a:r>
              <a:rPr lang="en-US" sz="2000" dirty="0"/>
              <a:t> </a:t>
            </a:r>
            <a:r>
              <a:rPr lang="en-US" sz="2000" dirty="0" err="1"/>
              <a:t>Euroopasse</a:t>
            </a:r>
            <a:r>
              <a:rPr lang="en-US" sz="2000" dirty="0"/>
              <a:t> </a:t>
            </a:r>
            <a:r>
              <a:rPr lang="en-US" sz="2000" dirty="0" err="1"/>
              <a:t>pürgimise</a:t>
            </a:r>
            <a:r>
              <a:rPr lang="en-US" sz="2000" dirty="0"/>
              <a:t> </a:t>
            </a:r>
            <a:r>
              <a:rPr lang="en-US" sz="2000" dirty="0" smtClean="0"/>
              <a:t>ja </a:t>
            </a:r>
            <a:r>
              <a:rPr lang="en-US" sz="2000" dirty="0"/>
              <a:t>seal </a:t>
            </a:r>
            <a:r>
              <a:rPr lang="en-US" sz="2000" dirty="0" err="1" smtClean="0"/>
              <a:t>elamise</a:t>
            </a:r>
            <a:r>
              <a:rPr lang="en-US" sz="2000" dirty="0" smtClean="0"/>
              <a:t> </a:t>
            </a:r>
            <a:r>
              <a:rPr lang="en-US" sz="2000" b="1" dirty="0" err="1" smtClean="0"/>
              <a:t>ohtudest</a:t>
            </a:r>
            <a:r>
              <a:rPr lang="en-US" sz="2000" dirty="0" smtClean="0"/>
              <a:t>;</a:t>
            </a:r>
            <a:endParaRPr lang="en-US" sz="2000" dirty="0"/>
          </a:p>
          <a:p>
            <a:pPr marL="457200" indent="-457200">
              <a:buFont typeface="+mj-lt"/>
              <a:buAutoNum type="arabicPeriod"/>
            </a:pPr>
            <a:r>
              <a:rPr lang="en-US" sz="2000" b="1" dirty="0" err="1"/>
              <a:t>seadusliku</a:t>
            </a:r>
            <a:r>
              <a:rPr lang="en-US" sz="2000" dirty="0"/>
              <a:t> </a:t>
            </a:r>
            <a:r>
              <a:rPr lang="en-US" sz="2000" dirty="0" err="1"/>
              <a:t>sisserände</a:t>
            </a:r>
            <a:r>
              <a:rPr lang="en-US" sz="2000" dirty="0"/>
              <a:t> </a:t>
            </a:r>
            <a:r>
              <a:rPr lang="en-US" sz="2000" dirty="0" err="1"/>
              <a:t>kanalitest</a:t>
            </a:r>
            <a:r>
              <a:rPr lang="en-US" sz="2000" dirty="0"/>
              <a:t>;</a:t>
            </a:r>
          </a:p>
          <a:p>
            <a:pPr marL="457200" indent="-457200">
              <a:buFont typeface="+mj-lt"/>
              <a:buAutoNum type="arabicPeriod"/>
            </a:pPr>
            <a:r>
              <a:rPr lang="en-US" sz="2000" dirty="0" err="1"/>
              <a:t>võimalustest</a:t>
            </a:r>
            <a:r>
              <a:rPr lang="en-US" sz="2000" dirty="0"/>
              <a:t> </a:t>
            </a:r>
            <a:r>
              <a:rPr lang="en-US" sz="2000" dirty="0" err="1"/>
              <a:t>teostada</a:t>
            </a:r>
            <a:r>
              <a:rPr lang="en-US" sz="2000" dirty="0"/>
              <a:t> end </a:t>
            </a:r>
            <a:r>
              <a:rPr lang="en-US" sz="2000" dirty="0" err="1"/>
              <a:t>oma</a:t>
            </a:r>
            <a:r>
              <a:rPr lang="en-US" sz="2000" dirty="0"/>
              <a:t> </a:t>
            </a:r>
            <a:r>
              <a:rPr lang="en-US" sz="2000" b="1" dirty="0" err="1"/>
              <a:t>koduriigis</a:t>
            </a:r>
            <a:r>
              <a:rPr lang="en-US" sz="2000" dirty="0"/>
              <a:t>. </a:t>
            </a:r>
          </a:p>
          <a:p>
            <a:pPr marL="0" indent="0">
              <a:buNone/>
            </a:pPr>
            <a:endParaRPr lang="en-US" sz="2000" dirty="0"/>
          </a:p>
          <a:p>
            <a:r>
              <a:rPr lang="en-US" sz="2000" b="1" dirty="0" smtClean="0"/>
              <a:t>Online </a:t>
            </a:r>
            <a:r>
              <a:rPr lang="en-US" sz="2000" dirty="0" err="1" smtClean="0"/>
              <a:t>kampaaniaid</a:t>
            </a:r>
            <a:r>
              <a:rPr lang="en-US" sz="2000" dirty="0"/>
              <a:t>.</a:t>
            </a:r>
            <a:r>
              <a:rPr lang="en-US" sz="2000" dirty="0" smtClean="0"/>
              <a:t> </a:t>
            </a:r>
          </a:p>
          <a:p>
            <a:r>
              <a:rPr lang="en-US" sz="2000" b="1" dirty="0" err="1" smtClean="0"/>
              <a:t>Sisserändaid</a:t>
            </a:r>
            <a:r>
              <a:rPr lang="en-US" sz="2000" b="1" dirty="0" smtClean="0"/>
              <a:t> </a:t>
            </a:r>
            <a:r>
              <a:rPr lang="en-US" sz="2000" b="1" dirty="0" err="1" smtClean="0"/>
              <a:t>endid</a:t>
            </a:r>
            <a:r>
              <a:rPr lang="en-US" sz="2000" b="1" dirty="0" smtClean="0"/>
              <a:t> </a:t>
            </a:r>
            <a:r>
              <a:rPr lang="en-US" sz="2000" dirty="0" err="1" smtClean="0"/>
              <a:t>kasutatakse</a:t>
            </a:r>
            <a:r>
              <a:rPr lang="en-US" sz="2000" dirty="0" smtClean="0"/>
              <a:t> </a:t>
            </a:r>
            <a:r>
              <a:rPr lang="en-US" sz="2000" dirty="0" err="1" smtClean="0"/>
              <a:t>nii</a:t>
            </a:r>
            <a:r>
              <a:rPr lang="en-US" sz="2000" dirty="0" smtClean="0"/>
              <a:t> </a:t>
            </a:r>
            <a:r>
              <a:rPr lang="en-US" sz="2000" dirty="0" err="1" smtClean="0"/>
              <a:t>sõnumite</a:t>
            </a:r>
            <a:r>
              <a:rPr lang="en-US" sz="2000" dirty="0" smtClean="0"/>
              <a:t> </a:t>
            </a:r>
            <a:r>
              <a:rPr lang="en-US" sz="2000" dirty="0" err="1" smtClean="0"/>
              <a:t>väljatöötamisel</a:t>
            </a:r>
            <a:r>
              <a:rPr lang="en-US" sz="2000" dirty="0" smtClean="0"/>
              <a:t> </a:t>
            </a:r>
            <a:r>
              <a:rPr lang="en-US" sz="2000" dirty="0" err="1" smtClean="0"/>
              <a:t>kui</a:t>
            </a:r>
            <a:r>
              <a:rPr lang="en-US" sz="2000" dirty="0" smtClean="0"/>
              <a:t> </a:t>
            </a:r>
            <a:r>
              <a:rPr lang="en-US" sz="2000" dirty="0" err="1" smtClean="0"/>
              <a:t>ka</a:t>
            </a:r>
            <a:r>
              <a:rPr lang="en-US" sz="2000" dirty="0" smtClean="0"/>
              <a:t> </a:t>
            </a:r>
            <a:r>
              <a:rPr lang="en-US" sz="2000" dirty="0" err="1" smtClean="0"/>
              <a:t>edastamisel</a:t>
            </a:r>
            <a:r>
              <a:rPr lang="en-US" sz="2000" dirty="0" smtClean="0"/>
              <a:t>.</a:t>
            </a:r>
          </a:p>
          <a:p>
            <a:pPr marL="0" indent="0">
              <a:buNone/>
            </a:pPr>
            <a:r>
              <a:rPr lang="en-US" sz="2000" dirty="0" smtClean="0"/>
              <a:t> </a:t>
            </a:r>
          </a:p>
          <a:p>
            <a:pPr marL="0" indent="0">
              <a:buNone/>
            </a:pPr>
            <a:r>
              <a:rPr lang="en-US" sz="1800" b="1" dirty="0" err="1" smtClean="0">
                <a:solidFill>
                  <a:srgbClr val="7030A0"/>
                </a:solidFill>
              </a:rPr>
              <a:t>EMNi</a:t>
            </a:r>
            <a:r>
              <a:rPr lang="en-US" sz="1800" b="1" dirty="0" smtClean="0">
                <a:solidFill>
                  <a:srgbClr val="7030A0"/>
                </a:solidFill>
              </a:rPr>
              <a:t> </a:t>
            </a:r>
            <a:r>
              <a:rPr lang="en-US" sz="1800" b="1" dirty="0" err="1" smtClean="0">
                <a:solidFill>
                  <a:srgbClr val="7030A0"/>
                </a:solidFill>
              </a:rPr>
              <a:t>mandaat</a:t>
            </a:r>
            <a:r>
              <a:rPr lang="en-US" sz="1800" b="1" dirty="0" smtClean="0">
                <a:solidFill>
                  <a:srgbClr val="7030A0"/>
                </a:solidFill>
              </a:rPr>
              <a:t> </a:t>
            </a:r>
            <a:r>
              <a:rPr lang="en-US" sz="1800" b="1" dirty="0" err="1" smtClean="0">
                <a:solidFill>
                  <a:srgbClr val="7030A0"/>
                </a:solidFill>
              </a:rPr>
              <a:t>laieneb</a:t>
            </a:r>
            <a:r>
              <a:rPr lang="en-US" sz="1800" b="1" dirty="0" smtClean="0">
                <a:solidFill>
                  <a:srgbClr val="7030A0"/>
                </a:solidFill>
              </a:rPr>
              <a:t> - EMN INFO!</a:t>
            </a:r>
            <a:endParaRPr lang="en-US" sz="1800" b="1" dirty="0">
              <a:solidFill>
                <a:srgbClr val="7030A0"/>
              </a:solidFill>
            </a:endParaRP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502" y="2814420"/>
            <a:ext cx="2976962" cy="2630804"/>
          </a:xfrm>
          <a:prstGeom prst="rect">
            <a:avLst/>
          </a:prstGeom>
        </p:spPr>
      </p:pic>
      <p:sp>
        <p:nvSpPr>
          <p:cNvPr id="6" name="TextBox 5"/>
          <p:cNvSpPr txBox="1"/>
          <p:nvPr/>
        </p:nvSpPr>
        <p:spPr>
          <a:xfrm>
            <a:off x="5652120" y="2348880"/>
            <a:ext cx="3690378" cy="369332"/>
          </a:xfrm>
          <a:prstGeom prst="rect">
            <a:avLst/>
          </a:prstGeom>
          <a:noFill/>
        </p:spPr>
        <p:txBody>
          <a:bodyPr wrap="square" rtlCol="0">
            <a:spAutoFit/>
          </a:bodyPr>
          <a:lstStyle/>
          <a:p>
            <a:r>
              <a:rPr lang="en-US" b="1" dirty="0"/>
              <a:t>https://awaremigrants.org/</a:t>
            </a:r>
          </a:p>
        </p:txBody>
      </p:sp>
    </p:spTree>
    <p:extLst>
      <p:ext uri="{BB962C8B-B14F-4D97-AF65-F5344CB8AC3E}">
        <p14:creationId xmlns:p14="http://schemas.microsoft.com/office/powerpoint/2010/main" val="368423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err="1" smtClean="0"/>
              <a:t>Tänan</a:t>
            </a:r>
            <a:r>
              <a:rPr lang="en-US" dirty="0" smtClean="0"/>
              <a:t>!</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395536" y="2564904"/>
            <a:ext cx="8229600" cy="3240361"/>
          </a:xfrm>
        </p:spPr>
        <p:txBody>
          <a:bodyPr/>
          <a:lstStyle/>
          <a:p>
            <a:pPr marL="0" indent="0">
              <a:spcBef>
                <a:spcPts val="1200"/>
              </a:spcBef>
              <a:spcAft>
                <a:spcPts val="600"/>
              </a:spcAft>
              <a:buNone/>
            </a:pPr>
            <a:r>
              <a:rPr lang="en-US" sz="2000" dirty="0" smtClean="0">
                <a:hlinkClick r:id="rId3"/>
              </a:rPr>
              <a:t>Annual Report on Migration and Asylum 2018</a:t>
            </a:r>
            <a:endParaRPr lang="en-US" sz="2000" dirty="0" smtClean="0"/>
          </a:p>
          <a:p>
            <a:pPr marL="0" indent="0">
              <a:spcBef>
                <a:spcPts val="1200"/>
              </a:spcBef>
              <a:spcAft>
                <a:spcPts val="600"/>
              </a:spcAft>
              <a:buNone/>
            </a:pPr>
            <a:r>
              <a:rPr lang="en-US" sz="2000" dirty="0" smtClean="0">
                <a:hlinkClick r:id="rId4"/>
              </a:rPr>
              <a:t>Estonian National Report, 2018</a:t>
            </a:r>
            <a:endParaRPr lang="en-US" sz="2000" dirty="0" smtClean="0">
              <a:hlinkClick r:id="rId5"/>
            </a:endParaRPr>
          </a:p>
          <a:p>
            <a:pPr marL="0" indent="0">
              <a:spcBef>
                <a:spcPts val="1200"/>
              </a:spcBef>
              <a:spcAft>
                <a:spcPts val="600"/>
              </a:spcAft>
              <a:buNone/>
            </a:pPr>
            <a:r>
              <a:rPr lang="en-US" sz="2000" dirty="0" smtClean="0">
                <a:hlinkClick r:id="rId5"/>
              </a:rPr>
              <a:t>EMN Inform on ARM 2018</a:t>
            </a:r>
            <a:endParaRPr lang="en-US" sz="2000" dirty="0"/>
          </a:p>
          <a:p>
            <a:pPr marL="0" indent="0">
              <a:spcBef>
                <a:spcPts val="1200"/>
              </a:spcBef>
              <a:spcAft>
                <a:spcPts val="600"/>
              </a:spcAft>
              <a:buNone/>
            </a:pPr>
            <a:r>
              <a:rPr lang="en-US" sz="2000" dirty="0" smtClean="0">
                <a:hlinkClick r:id="rId6"/>
              </a:rPr>
              <a:t>EMN </a:t>
            </a:r>
            <a:r>
              <a:rPr lang="en-US" sz="2000" dirty="0">
                <a:hlinkClick r:id="rId6"/>
              </a:rPr>
              <a:t>FLASH #6 </a:t>
            </a:r>
            <a:r>
              <a:rPr lang="en-US" sz="2000" dirty="0" smtClean="0">
                <a:hlinkClick r:id="rId6"/>
              </a:rPr>
              <a:t>– 2019</a:t>
            </a:r>
            <a:endParaRPr lang="en-US" sz="2000" dirty="0" smtClean="0"/>
          </a:p>
          <a:p>
            <a:pPr marL="0" indent="0">
              <a:spcBef>
                <a:spcPts val="1200"/>
              </a:spcBef>
              <a:spcAft>
                <a:spcPts val="1200"/>
              </a:spcAft>
              <a:buNone/>
            </a:pPr>
            <a:endParaRPr lang="en-US" sz="2400" dirty="0" smtClean="0"/>
          </a:p>
          <a:p>
            <a:pPr marL="0" indent="0">
              <a:spcBef>
                <a:spcPts val="1200"/>
              </a:spcBef>
              <a:spcAft>
                <a:spcPts val="1200"/>
              </a:spcAft>
              <a:buNone/>
            </a:pPr>
            <a:r>
              <a:rPr lang="en-US" sz="2400" dirty="0" smtClean="0">
                <a:hlinkClick r:id="rId7"/>
              </a:rPr>
              <a:t>www.emn.ee</a:t>
            </a:r>
            <a:r>
              <a:rPr lang="en-US" sz="2400" dirty="0" smtClean="0"/>
              <a:t> </a:t>
            </a:r>
          </a:p>
        </p:txBody>
      </p:sp>
    </p:spTree>
    <p:extLst>
      <p:ext uri="{BB962C8B-B14F-4D97-AF65-F5344CB8AC3E}">
        <p14:creationId xmlns:p14="http://schemas.microsoft.com/office/powerpoint/2010/main" val="267410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9"/>
            <a:ext cx="8150534" cy="1300148"/>
          </a:xfrm>
        </p:spPr>
        <p:txBody>
          <a:bodyPr/>
          <a:lstStyle/>
          <a:p>
            <a:r>
              <a:rPr lang="en-US" dirty="0" err="1" smtClean="0"/>
              <a:t>EMNi</a:t>
            </a:r>
            <a:r>
              <a:rPr lang="en-US" dirty="0" smtClean="0"/>
              <a:t> </a:t>
            </a:r>
            <a:r>
              <a:rPr lang="en-US" dirty="0" err="1"/>
              <a:t>a</a:t>
            </a:r>
            <a:r>
              <a:rPr lang="en-US" dirty="0" err="1" smtClean="0"/>
              <a:t>astaraport</a:t>
            </a:r>
            <a:endParaRPr lang="en-US" dirty="0"/>
          </a:p>
        </p:txBody>
      </p:sp>
      <p:sp>
        <p:nvSpPr>
          <p:cNvPr id="3" name="Content Placeholder 2"/>
          <p:cNvSpPr>
            <a:spLocks noGrp="1"/>
          </p:cNvSpPr>
          <p:nvPr>
            <p:ph idx="1"/>
          </p:nvPr>
        </p:nvSpPr>
        <p:spPr>
          <a:xfrm>
            <a:off x="251520" y="1772816"/>
            <a:ext cx="5661838" cy="4392488"/>
          </a:xfrm>
        </p:spPr>
        <p:txBody>
          <a:bodyPr/>
          <a:lstStyle/>
          <a:p>
            <a:pPr>
              <a:spcBef>
                <a:spcPts val="600"/>
              </a:spcBef>
              <a:spcAft>
                <a:spcPts val="600"/>
              </a:spcAft>
            </a:pPr>
            <a:r>
              <a:rPr lang="en-US" dirty="0" err="1" smtClean="0"/>
              <a:t>Põhineb</a:t>
            </a:r>
            <a:r>
              <a:rPr lang="en-US" dirty="0" smtClean="0"/>
              <a:t> 26 </a:t>
            </a:r>
            <a:r>
              <a:rPr lang="en-US" dirty="0" err="1" smtClean="0"/>
              <a:t>LRi</a:t>
            </a:r>
            <a:r>
              <a:rPr lang="en-US" dirty="0" smtClean="0"/>
              <a:t> ja </a:t>
            </a:r>
            <a:r>
              <a:rPr lang="en-US" dirty="0" err="1" smtClean="0"/>
              <a:t>Norra</a:t>
            </a:r>
            <a:r>
              <a:rPr lang="en-US" dirty="0" smtClean="0"/>
              <a:t> </a:t>
            </a:r>
            <a:r>
              <a:rPr lang="en-US" dirty="0" err="1" smtClean="0"/>
              <a:t>riiklikel</a:t>
            </a:r>
            <a:r>
              <a:rPr lang="en-US" dirty="0" smtClean="0"/>
              <a:t> </a:t>
            </a:r>
            <a:r>
              <a:rPr lang="en-US" dirty="0" err="1" smtClean="0"/>
              <a:t>raportitel</a:t>
            </a:r>
            <a:endParaRPr lang="fi-FI" dirty="0"/>
          </a:p>
          <a:p>
            <a:pPr>
              <a:spcBef>
                <a:spcPts val="600"/>
              </a:spcBef>
              <a:spcAft>
                <a:spcPts val="600"/>
              </a:spcAft>
            </a:pPr>
            <a:r>
              <a:rPr lang="fi-FI" dirty="0"/>
              <a:t>Seaduste ja </a:t>
            </a:r>
            <a:r>
              <a:rPr lang="fi-FI" dirty="0" smtClean="0"/>
              <a:t>praktikate </a:t>
            </a:r>
            <a:r>
              <a:rPr lang="fi-FI" dirty="0"/>
              <a:t>muudatused ELi ja </a:t>
            </a:r>
            <a:r>
              <a:rPr lang="fi-FI" dirty="0" smtClean="0"/>
              <a:t>LRde tasandil</a:t>
            </a:r>
          </a:p>
          <a:p>
            <a:pPr>
              <a:spcBef>
                <a:spcPts val="600"/>
              </a:spcBef>
              <a:spcAft>
                <a:spcPts val="600"/>
              </a:spcAft>
            </a:pPr>
            <a:r>
              <a:rPr lang="fi-FI" dirty="0" smtClean="0"/>
              <a:t>Valdkonnad: </a:t>
            </a:r>
            <a:r>
              <a:rPr lang="fi-FI" sz="1800" dirty="0" smtClean="0"/>
              <a:t>seaduslik ränne; rahvusvaheline </a:t>
            </a:r>
            <a:r>
              <a:rPr lang="fi-FI" sz="1800" dirty="0"/>
              <a:t>kaitse; </a:t>
            </a:r>
            <a:r>
              <a:rPr lang="fi-FI" sz="1800" dirty="0" smtClean="0"/>
              <a:t>saatjata </a:t>
            </a:r>
            <a:r>
              <a:rPr lang="fi-FI" sz="1800" dirty="0"/>
              <a:t>alaealised ja muud haavatavad rühmad; integratsioon; </a:t>
            </a:r>
            <a:r>
              <a:rPr lang="fi-FI" sz="1800" dirty="0" smtClean="0"/>
              <a:t>kodakondsus; piirid</a:t>
            </a:r>
            <a:r>
              <a:rPr lang="fi-FI" sz="1800" dirty="0"/>
              <a:t>, viisad ja Schengen; </a:t>
            </a:r>
            <a:r>
              <a:rPr lang="fi-FI" sz="1800" dirty="0" smtClean="0"/>
              <a:t>ebaseaduslik </a:t>
            </a:r>
            <a:r>
              <a:rPr lang="fi-FI" sz="1800" dirty="0"/>
              <a:t>ränne; inimkaubandus; </a:t>
            </a:r>
            <a:r>
              <a:rPr lang="fi-FI" sz="1800" dirty="0" smtClean="0"/>
              <a:t>tagasipöörudmine</a:t>
            </a:r>
            <a:r>
              <a:rPr lang="fi-FI" sz="1800" dirty="0"/>
              <a:t>.</a:t>
            </a:r>
            <a:endParaRPr lang="fi-FI" sz="1800" dirty="0" smtClean="0"/>
          </a:p>
          <a:p>
            <a:endParaRPr lang="et-EE" dirty="0" smtClean="0"/>
          </a:p>
        </p:txBody>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358" y="1628801"/>
            <a:ext cx="2977900" cy="4248472"/>
          </a:xfrm>
          <a:prstGeom prst="rect">
            <a:avLst/>
          </a:prstGeom>
        </p:spPr>
      </p:pic>
      <p:sp>
        <p:nvSpPr>
          <p:cNvPr id="17" name="Picture Placeholder 16"/>
          <p:cNvSpPr>
            <a:spLocks noGrp="1"/>
          </p:cNvSpPr>
          <p:nvPr>
            <p:ph type="pic" idx="18"/>
          </p:nvPr>
        </p:nvSpPr>
        <p:spPr/>
      </p:sp>
      <p:sp>
        <p:nvSpPr>
          <p:cNvPr id="18" name="Picture Placeholder 17"/>
          <p:cNvSpPr>
            <a:spLocks noGrp="1"/>
          </p:cNvSpPr>
          <p:nvPr>
            <p:ph type="pic" idx="17"/>
          </p:nvPr>
        </p:nvSpPr>
        <p:spPr/>
      </p:sp>
      <p:sp>
        <p:nvSpPr>
          <p:cNvPr id="19" name="Picture Placeholder 18"/>
          <p:cNvSpPr>
            <a:spLocks noGrp="1"/>
          </p:cNvSpPr>
          <p:nvPr>
            <p:ph type="pic" idx="16"/>
          </p:nvPr>
        </p:nvSpPr>
        <p:spPr/>
      </p:sp>
    </p:spTree>
    <p:extLst>
      <p:ext uri="{BB962C8B-B14F-4D97-AF65-F5344CB8AC3E}">
        <p14:creationId xmlns:p14="http://schemas.microsoft.com/office/powerpoint/2010/main" val="161658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8" y="836712"/>
            <a:ext cx="8150536" cy="936104"/>
          </a:xfrm>
        </p:spPr>
        <p:txBody>
          <a:bodyPr/>
          <a:lstStyle/>
          <a:p>
            <a:r>
              <a:rPr lang="en-US" dirty="0" smtClean="0"/>
              <a:t>I </a:t>
            </a:r>
            <a:r>
              <a:rPr lang="en-US" dirty="0" err="1" smtClean="0"/>
              <a:t>Seaduslik</a:t>
            </a:r>
            <a:r>
              <a:rPr lang="en-US" dirty="0" smtClean="0"/>
              <a:t> </a:t>
            </a:r>
            <a:r>
              <a:rPr lang="en-US" dirty="0" err="1" smtClean="0"/>
              <a:t>ränne</a:t>
            </a:r>
            <a:r>
              <a:rPr lang="en-US" dirty="0" smtClean="0"/>
              <a:t> </a:t>
            </a:r>
            <a:endParaRPr lang="en-US" dirty="0"/>
          </a:p>
        </p:txBody>
      </p:sp>
      <p:sp>
        <p:nvSpPr>
          <p:cNvPr id="3" name="Content Placeholder 2"/>
          <p:cNvSpPr>
            <a:spLocks noGrp="1"/>
          </p:cNvSpPr>
          <p:nvPr>
            <p:ph idx="1"/>
          </p:nvPr>
        </p:nvSpPr>
        <p:spPr>
          <a:xfrm>
            <a:off x="244539" y="1772816"/>
            <a:ext cx="8892481" cy="5085184"/>
          </a:xfrm>
        </p:spPr>
        <p:txBody>
          <a:bodyPr/>
          <a:lstStyle/>
          <a:p>
            <a:pPr>
              <a:spcBef>
                <a:spcPts val="600"/>
              </a:spcBef>
              <a:spcAft>
                <a:spcPts val="1200"/>
              </a:spcAft>
            </a:pPr>
            <a:r>
              <a:rPr lang="en-US" sz="2400" dirty="0" err="1"/>
              <a:t>Tudengite</a:t>
            </a:r>
            <a:r>
              <a:rPr lang="en-US" sz="2400" dirty="0"/>
              <a:t> ja </a:t>
            </a:r>
            <a:r>
              <a:rPr lang="en-US" sz="2400" dirty="0" err="1"/>
              <a:t>teadlaste</a:t>
            </a:r>
            <a:r>
              <a:rPr lang="en-US" sz="2400" dirty="0"/>
              <a:t> </a:t>
            </a:r>
            <a:r>
              <a:rPr lang="en-US" sz="2400" dirty="0" err="1" smtClean="0"/>
              <a:t>direktiiv</a:t>
            </a:r>
            <a:r>
              <a:rPr lang="en-US" sz="2400" dirty="0" smtClean="0"/>
              <a:t> </a:t>
            </a:r>
            <a:r>
              <a:rPr lang="en-US" sz="2400" dirty="0"/>
              <a:t>(</a:t>
            </a:r>
            <a:r>
              <a:rPr lang="en-US" sz="2400" dirty="0" smtClean="0"/>
              <a:t>EU)2016/801.</a:t>
            </a:r>
          </a:p>
          <a:p>
            <a:pPr>
              <a:spcBef>
                <a:spcPts val="600"/>
              </a:spcBef>
              <a:spcAft>
                <a:spcPts val="1200"/>
              </a:spcAft>
            </a:pPr>
            <a:r>
              <a:rPr lang="en-US" sz="2400" dirty="0" smtClean="0"/>
              <a:t>Fitness </a:t>
            </a:r>
            <a:r>
              <a:rPr lang="en-US" sz="2400" dirty="0"/>
              <a:t>Check on the EU Legislation on Legal </a:t>
            </a:r>
            <a:r>
              <a:rPr lang="en-US" sz="2400" dirty="0" smtClean="0"/>
              <a:t>Migration.</a:t>
            </a:r>
          </a:p>
          <a:p>
            <a:pPr>
              <a:spcBef>
                <a:spcPts val="600"/>
              </a:spcBef>
              <a:spcAft>
                <a:spcPts val="1200"/>
              </a:spcAft>
            </a:pPr>
            <a:r>
              <a:rPr lang="en-US" sz="2400" dirty="0" smtClean="0"/>
              <a:t>EK </a:t>
            </a:r>
            <a:r>
              <a:rPr lang="en-US" sz="2400" dirty="0" err="1" smtClean="0"/>
              <a:t>teatis</a:t>
            </a:r>
            <a:r>
              <a:rPr lang="en-US" sz="2400" dirty="0" smtClean="0"/>
              <a:t> "</a:t>
            </a:r>
            <a:r>
              <a:rPr lang="en-US" sz="2400" dirty="0" err="1"/>
              <a:t>Rohkem</a:t>
            </a:r>
            <a:r>
              <a:rPr lang="en-US" sz="2400" dirty="0"/>
              <a:t> </a:t>
            </a:r>
            <a:r>
              <a:rPr lang="en-US" sz="2400" dirty="0" err="1"/>
              <a:t>võimalusi</a:t>
            </a:r>
            <a:r>
              <a:rPr lang="en-US" sz="2400" dirty="0"/>
              <a:t> </a:t>
            </a:r>
            <a:r>
              <a:rPr lang="en-US" sz="2400" dirty="0" err="1"/>
              <a:t>seaduslikult</a:t>
            </a:r>
            <a:r>
              <a:rPr lang="en-US" sz="2400" dirty="0"/>
              <a:t> </a:t>
            </a:r>
            <a:r>
              <a:rPr lang="en-US" sz="2400" dirty="0" err="1"/>
              <a:t>Euroopasse</a:t>
            </a:r>
            <a:r>
              <a:rPr lang="en-US" sz="2400" dirty="0"/>
              <a:t> </a:t>
            </a:r>
            <a:r>
              <a:rPr lang="en-US" sz="2400" dirty="0" err="1"/>
              <a:t>sisenemiseks</a:t>
            </a:r>
            <a:r>
              <a:rPr lang="en-US" sz="2400" dirty="0"/>
              <a:t>: </a:t>
            </a:r>
            <a:r>
              <a:rPr lang="en-US" sz="2400" dirty="0" err="1"/>
              <a:t>tasakaalustatud</a:t>
            </a:r>
            <a:r>
              <a:rPr lang="en-US" sz="2400" dirty="0"/>
              <a:t> ja </a:t>
            </a:r>
            <a:r>
              <a:rPr lang="en-US" sz="2400" dirty="0" err="1" smtClean="0"/>
              <a:t>tervikliku</a:t>
            </a:r>
            <a:r>
              <a:rPr lang="en-US" sz="2400" dirty="0" smtClean="0"/>
              <a:t> </a:t>
            </a:r>
            <a:r>
              <a:rPr lang="en-US" sz="2400" dirty="0" err="1" smtClean="0"/>
              <a:t>rändepoliitika</a:t>
            </a:r>
            <a:r>
              <a:rPr lang="en-US" sz="2400" dirty="0" smtClean="0"/>
              <a:t> </a:t>
            </a:r>
            <a:r>
              <a:rPr lang="en-US" sz="2400" dirty="0" err="1"/>
              <a:t>lahutamatu</a:t>
            </a:r>
            <a:r>
              <a:rPr lang="en-US" sz="2400" dirty="0"/>
              <a:t> </a:t>
            </a:r>
            <a:r>
              <a:rPr lang="en-US" sz="2400" dirty="0" err="1" smtClean="0"/>
              <a:t>osa</a:t>
            </a:r>
            <a:r>
              <a:rPr lang="en-US" sz="2400" dirty="0" smtClean="0"/>
              <a:t>”</a:t>
            </a:r>
          </a:p>
          <a:p>
            <a:pPr marL="0" indent="0">
              <a:spcBef>
                <a:spcPts val="0"/>
              </a:spcBef>
              <a:spcAft>
                <a:spcPts val="600"/>
              </a:spcAft>
              <a:buNone/>
            </a:pPr>
            <a:r>
              <a:rPr lang="en-US" sz="1800" dirty="0" smtClean="0"/>
              <a:t>    - Sinise </a:t>
            </a:r>
            <a:r>
              <a:rPr lang="en-US" sz="1800" dirty="0" err="1" smtClean="0"/>
              <a:t>Kaardi</a:t>
            </a:r>
            <a:r>
              <a:rPr lang="en-US" sz="1800" dirty="0" smtClean="0"/>
              <a:t> </a:t>
            </a:r>
            <a:r>
              <a:rPr lang="en-US" sz="1800" dirty="0" err="1" smtClean="0"/>
              <a:t>direktiiv</a:t>
            </a:r>
            <a:endParaRPr lang="en-US" sz="1800" dirty="0" smtClean="0"/>
          </a:p>
          <a:p>
            <a:pPr marL="0" indent="0">
              <a:spcBef>
                <a:spcPts val="0"/>
              </a:spcBef>
              <a:spcAft>
                <a:spcPts val="600"/>
              </a:spcAft>
              <a:buNone/>
            </a:pPr>
            <a:r>
              <a:rPr lang="en-US" sz="1800" dirty="0" smtClean="0"/>
              <a:t>    - </a:t>
            </a:r>
            <a:r>
              <a:rPr lang="en-US" sz="1800" dirty="0" err="1" smtClean="0"/>
              <a:t>ELi</a:t>
            </a:r>
            <a:r>
              <a:rPr lang="en-US" sz="1800" dirty="0" smtClean="0"/>
              <a:t> </a:t>
            </a:r>
            <a:r>
              <a:rPr lang="en-US" sz="1800" dirty="0" err="1" smtClean="0"/>
              <a:t>ümberasustamise</a:t>
            </a:r>
            <a:r>
              <a:rPr lang="en-US" sz="1800" dirty="0" smtClean="0"/>
              <a:t> </a:t>
            </a:r>
            <a:r>
              <a:rPr lang="en-US" sz="1800" dirty="0" err="1"/>
              <a:t>raamistiku</a:t>
            </a:r>
            <a:r>
              <a:rPr lang="en-US" sz="1800" dirty="0"/>
              <a:t> </a:t>
            </a:r>
            <a:r>
              <a:rPr lang="en-US" sz="1800" dirty="0" err="1" smtClean="0"/>
              <a:t>määrus</a:t>
            </a:r>
            <a:endParaRPr lang="en-US" sz="1800" dirty="0"/>
          </a:p>
          <a:p>
            <a:pPr marL="0" indent="0">
              <a:spcBef>
                <a:spcPts val="0"/>
              </a:spcBef>
              <a:spcAft>
                <a:spcPts val="600"/>
              </a:spcAft>
              <a:buNone/>
            </a:pPr>
            <a:r>
              <a:rPr lang="en-US" sz="1800" dirty="0" smtClean="0"/>
              <a:t>    - </a:t>
            </a:r>
            <a:r>
              <a:rPr lang="en-US" sz="1800" dirty="0" err="1" smtClean="0"/>
              <a:t>Investeerimine</a:t>
            </a:r>
            <a:r>
              <a:rPr lang="en-US" sz="1800" dirty="0" smtClean="0"/>
              <a:t> </a:t>
            </a:r>
            <a:r>
              <a:rPr lang="en-US" sz="1800" dirty="0" err="1" smtClean="0"/>
              <a:t>integratsioonipoliitikasse</a:t>
            </a:r>
            <a:r>
              <a:rPr lang="en-US" sz="1800" dirty="0" smtClean="0"/>
              <a:t> </a:t>
            </a:r>
            <a:r>
              <a:rPr lang="en-US" sz="1800" dirty="0" err="1" smtClean="0"/>
              <a:t>ELi</a:t>
            </a:r>
            <a:r>
              <a:rPr lang="en-US" sz="1800" dirty="0" smtClean="0"/>
              <a:t> </a:t>
            </a:r>
            <a:r>
              <a:rPr lang="en-US" sz="1800" dirty="0" err="1"/>
              <a:t>rahalist</a:t>
            </a:r>
            <a:r>
              <a:rPr lang="en-US" sz="1800" dirty="0"/>
              <a:t> </a:t>
            </a:r>
            <a:r>
              <a:rPr lang="en-US" sz="1800" dirty="0" err="1" smtClean="0"/>
              <a:t>toetust</a:t>
            </a:r>
            <a:r>
              <a:rPr lang="en-US" sz="1800" dirty="0" smtClean="0"/>
              <a:t> </a:t>
            </a:r>
            <a:r>
              <a:rPr lang="en-US" sz="1800" dirty="0" err="1" smtClean="0"/>
              <a:t>kasutades</a:t>
            </a:r>
            <a:endParaRPr lang="en-US" sz="1800" dirty="0" smtClean="0"/>
          </a:p>
          <a:p>
            <a:pPr marL="0" indent="0">
              <a:spcBef>
                <a:spcPts val="0"/>
              </a:spcBef>
              <a:spcAft>
                <a:spcPts val="600"/>
              </a:spcAft>
              <a:buNone/>
            </a:pPr>
            <a:r>
              <a:rPr lang="fi-FI" sz="1800" dirty="0" smtClean="0"/>
              <a:t>    - LRde katseprojektid </a:t>
            </a:r>
            <a:r>
              <a:rPr lang="fi-FI" sz="1800" dirty="0"/>
              <a:t>Aafrika riikidega töö- ja </a:t>
            </a:r>
            <a:r>
              <a:rPr lang="fi-FI" sz="1800" dirty="0" smtClean="0"/>
              <a:t>praktikarände vallas</a:t>
            </a:r>
            <a:endParaRPr lang="en-US" sz="1600" dirty="0" smtClean="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789901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78518"/>
            <a:ext cx="8229600" cy="936625"/>
          </a:xfrm>
        </p:spPr>
        <p:txBody>
          <a:bodyPr/>
          <a:lstStyle/>
          <a:p>
            <a:r>
              <a:rPr lang="en-US" dirty="0" err="1" smtClean="0"/>
              <a:t>Hea</a:t>
            </a:r>
            <a:r>
              <a:rPr lang="en-US" dirty="0" smtClean="0"/>
              <a:t> </a:t>
            </a:r>
            <a:r>
              <a:rPr lang="en-US" dirty="0" err="1" smtClean="0"/>
              <a:t>tava</a:t>
            </a:r>
            <a:r>
              <a:rPr lang="en-US" dirty="0"/>
              <a:t>: </a:t>
            </a:r>
            <a:r>
              <a:rPr lang="en-US" dirty="0" err="1" smtClean="0"/>
              <a:t>Ringränne</a:t>
            </a:r>
            <a:r>
              <a:rPr lang="en-US" dirty="0" smtClean="0"/>
              <a:t> </a:t>
            </a:r>
            <a:r>
              <a:rPr lang="en-US" dirty="0" err="1" smtClean="0"/>
              <a:t>ELi</a:t>
            </a:r>
            <a:r>
              <a:rPr lang="en-US" dirty="0" smtClean="0"/>
              <a:t> </a:t>
            </a:r>
            <a:r>
              <a:rPr lang="en-US" dirty="0" err="1" smtClean="0"/>
              <a:t>HEIde</a:t>
            </a:r>
            <a:r>
              <a:rPr lang="en-US" dirty="0" smtClean="0"/>
              <a:t> </a:t>
            </a:r>
            <a:r>
              <a:rPr lang="en-US" dirty="0" err="1" smtClean="0"/>
              <a:t>välisvilistlastele</a:t>
            </a:r>
            <a:endParaRPr lang="en-US" dirty="0"/>
          </a:p>
        </p:txBody>
      </p:sp>
      <p:sp>
        <p:nvSpPr>
          <p:cNvPr id="3" name="Content Placeholder 2"/>
          <p:cNvSpPr>
            <a:spLocks noGrp="1"/>
          </p:cNvSpPr>
          <p:nvPr>
            <p:ph idx="1"/>
          </p:nvPr>
        </p:nvSpPr>
        <p:spPr>
          <a:xfrm>
            <a:off x="395536" y="2322556"/>
            <a:ext cx="7609150" cy="3986763"/>
          </a:xfrm>
        </p:spPr>
        <p:txBody>
          <a:bodyPr/>
          <a:lstStyle/>
          <a:p>
            <a:pPr marL="0" indent="0">
              <a:spcBef>
                <a:spcPts val="0"/>
              </a:spcBef>
              <a:spcAft>
                <a:spcPts val="600"/>
              </a:spcAft>
              <a:buNone/>
            </a:pPr>
            <a:endParaRPr lang="et-EE" sz="2000" dirty="0"/>
          </a:p>
          <a:p>
            <a:pPr marL="0" indent="0">
              <a:spcBef>
                <a:spcPts val="0"/>
              </a:spcBef>
              <a:spcAft>
                <a:spcPts val="600"/>
              </a:spcAft>
              <a:buNone/>
            </a:pPr>
            <a:r>
              <a:rPr lang="en-US" sz="2000" b="1" dirty="0" err="1" smtClean="0"/>
              <a:t>Prantsusmaa</a:t>
            </a:r>
            <a:r>
              <a:rPr lang="et-EE" sz="2000" dirty="0" smtClean="0"/>
              <a:t> </a:t>
            </a:r>
            <a:r>
              <a:rPr lang="en-US" sz="2000" dirty="0"/>
              <a:t>a</a:t>
            </a:r>
            <a:r>
              <a:rPr lang="et-EE" sz="2000" dirty="0" smtClean="0"/>
              <a:t>krediteeritud </a:t>
            </a:r>
            <a:r>
              <a:rPr lang="en-US" sz="2000" dirty="0" smtClean="0"/>
              <a:t>HEIs</a:t>
            </a:r>
            <a:r>
              <a:rPr lang="et-EE" sz="2000" dirty="0" smtClean="0"/>
              <a:t> </a:t>
            </a:r>
            <a:r>
              <a:rPr lang="et-EE" sz="2000" dirty="0"/>
              <a:t>vähemalt MA-tasemele vastava kvalifikatsiooni omandanud välisvilistlased võivad naasta Prantsusmaale aasta aega kehtiva "töö otsija või ettevõtte rajaja viisaga" </a:t>
            </a:r>
            <a:r>
              <a:rPr lang="et-EE" sz="2000" b="1" dirty="0"/>
              <a:t>nelja aasta jooksul</a:t>
            </a:r>
            <a:r>
              <a:rPr lang="et-EE" sz="2000" dirty="0"/>
              <a:t> pärast kraadi kaitsmist. </a:t>
            </a:r>
          </a:p>
          <a:p>
            <a:pPr marL="0" indent="0">
              <a:spcBef>
                <a:spcPts val="0"/>
              </a:spcBef>
              <a:spcAft>
                <a:spcPts val="600"/>
              </a:spcAft>
              <a:buNone/>
            </a:pPr>
            <a:endParaRPr lang="et-EE" sz="2000" dirty="0"/>
          </a:p>
          <a:p>
            <a:pPr marL="0" indent="0">
              <a:spcBef>
                <a:spcPts val="0"/>
              </a:spcBef>
              <a:spcAft>
                <a:spcPts val="600"/>
              </a:spcAft>
              <a:buNone/>
            </a:pPr>
            <a:r>
              <a:rPr lang="en-US" sz="2000" dirty="0" err="1" smtClean="0"/>
              <a:t>Sarnase</a:t>
            </a:r>
            <a:r>
              <a:rPr lang="en-US" sz="2000" dirty="0" smtClean="0"/>
              <a:t> </a:t>
            </a:r>
            <a:r>
              <a:rPr lang="et-EE" sz="2000" dirty="0" smtClean="0"/>
              <a:t>"</a:t>
            </a:r>
            <a:r>
              <a:rPr lang="et-EE" sz="2000" dirty="0"/>
              <a:t>orientatsiooniaasta viisa" </a:t>
            </a:r>
            <a:r>
              <a:rPr lang="en-US" sz="2000" dirty="0" err="1" smtClean="0"/>
              <a:t>võib</a:t>
            </a:r>
            <a:r>
              <a:rPr lang="en-US" sz="2000" dirty="0" smtClean="0"/>
              <a:t> </a:t>
            </a:r>
            <a:r>
              <a:rPr lang="en-US" sz="2000" dirty="0" err="1" smtClean="0"/>
              <a:t>välisvilistlane</a:t>
            </a:r>
            <a:r>
              <a:rPr lang="en-US" sz="2000" dirty="0" smtClean="0"/>
              <a:t> </a:t>
            </a:r>
            <a:r>
              <a:rPr lang="et-EE" sz="2000" dirty="0" smtClean="0"/>
              <a:t>välja </a:t>
            </a:r>
            <a:r>
              <a:rPr lang="et-EE" sz="2000" dirty="0"/>
              <a:t>võtta </a:t>
            </a:r>
            <a:r>
              <a:rPr lang="et-EE" sz="2000" b="1" dirty="0"/>
              <a:t>kuni </a:t>
            </a:r>
            <a:r>
              <a:rPr lang="en-US" sz="2000" b="1" dirty="0" err="1" smtClean="0"/>
              <a:t>kolm</a:t>
            </a:r>
            <a:r>
              <a:rPr lang="et-EE" sz="2000" b="1" dirty="0" smtClean="0"/>
              <a:t> </a:t>
            </a:r>
            <a:r>
              <a:rPr lang="et-EE" sz="2000" b="1" dirty="0"/>
              <a:t>aastat </a:t>
            </a:r>
            <a:r>
              <a:rPr lang="et-EE" sz="2000" dirty="0"/>
              <a:t>pärast </a:t>
            </a:r>
            <a:r>
              <a:rPr lang="et-EE" sz="2000" b="1" dirty="0"/>
              <a:t>Hollandi</a:t>
            </a:r>
            <a:r>
              <a:rPr lang="et-EE" sz="2000" dirty="0"/>
              <a:t> kõrgkooli lõpetamist</a:t>
            </a:r>
            <a:r>
              <a:rPr lang="et-EE" sz="2000" dirty="0" smtClean="0"/>
              <a:t>.</a:t>
            </a:r>
            <a:endParaRPr lang="en-US" sz="2000" dirty="0" smtClean="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81669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48" y="980729"/>
            <a:ext cx="8229600" cy="864095"/>
          </a:xfrm>
        </p:spPr>
        <p:txBody>
          <a:bodyPr/>
          <a:lstStyle/>
          <a:p>
            <a:r>
              <a:rPr lang="en-US" dirty="0" smtClean="0"/>
              <a:t>II </a:t>
            </a:r>
            <a:r>
              <a:rPr lang="en-US" dirty="0" err="1" smtClean="0"/>
              <a:t>Rahvusvaheline</a:t>
            </a:r>
            <a:r>
              <a:rPr lang="en-US" dirty="0" smtClean="0"/>
              <a:t> </a:t>
            </a:r>
            <a:r>
              <a:rPr lang="en-US" dirty="0" err="1" smtClean="0"/>
              <a:t>kaitse</a:t>
            </a:r>
            <a:endParaRPr lang="en-US" dirty="0"/>
          </a:p>
        </p:txBody>
      </p:sp>
      <p:sp>
        <p:nvSpPr>
          <p:cNvPr id="3" name="Content Placeholder 2"/>
          <p:cNvSpPr>
            <a:spLocks noGrp="1"/>
          </p:cNvSpPr>
          <p:nvPr>
            <p:ph idx="1"/>
          </p:nvPr>
        </p:nvSpPr>
        <p:spPr>
          <a:xfrm>
            <a:off x="249448" y="1988840"/>
            <a:ext cx="8487421" cy="4688433"/>
          </a:xfrm>
        </p:spPr>
        <p:txBody>
          <a:bodyPr/>
          <a:lstStyle/>
          <a:p>
            <a:pPr>
              <a:spcBef>
                <a:spcPts val="600"/>
              </a:spcBef>
              <a:spcAft>
                <a:spcPts val="600"/>
              </a:spcAft>
            </a:pPr>
            <a:r>
              <a:rPr lang="fi-FI" sz="2400" dirty="0"/>
              <a:t>Euroopa </a:t>
            </a:r>
            <a:r>
              <a:rPr lang="fi-FI" sz="2400" dirty="0" smtClean="0"/>
              <a:t>ühtse </a:t>
            </a:r>
            <a:r>
              <a:rPr lang="fi-FI" sz="2400" dirty="0"/>
              <a:t>varjupaigasüsteemi (CEAS</a:t>
            </a:r>
            <a:r>
              <a:rPr lang="fi-FI" sz="2400" dirty="0" smtClean="0"/>
              <a:t>) reform takerdus.</a:t>
            </a:r>
          </a:p>
          <a:p>
            <a:pPr>
              <a:spcBef>
                <a:spcPts val="600"/>
              </a:spcBef>
              <a:spcAft>
                <a:spcPts val="600"/>
              </a:spcAft>
            </a:pPr>
            <a:r>
              <a:rPr lang="fi-FI" sz="2400" dirty="0" smtClean="0"/>
              <a:t>Rändekriis </a:t>
            </a:r>
            <a:r>
              <a:rPr lang="fi-FI" sz="2400" dirty="0"/>
              <a:t>on läbi - nii kaitse taotlejate kui ka kaitse saajate arv langes u </a:t>
            </a:r>
            <a:r>
              <a:rPr lang="fi-FI" sz="2400" dirty="0" smtClean="0"/>
              <a:t>2015. </a:t>
            </a:r>
            <a:r>
              <a:rPr lang="fi-FI" sz="2400" dirty="0"/>
              <a:t>a </a:t>
            </a:r>
            <a:r>
              <a:rPr lang="fi-FI" sz="2400" dirty="0" smtClean="0"/>
              <a:t>tasemele.</a:t>
            </a:r>
          </a:p>
          <a:p>
            <a:pPr>
              <a:spcBef>
                <a:spcPts val="600"/>
              </a:spcBef>
              <a:spcAft>
                <a:spcPts val="600"/>
              </a:spcAft>
            </a:pPr>
            <a:r>
              <a:rPr lang="fi-FI" sz="2400" dirty="0" smtClean="0"/>
              <a:t>2018</a:t>
            </a:r>
            <a:r>
              <a:rPr lang="fi-FI" sz="2400" dirty="0"/>
              <a:t>. a jätkas kaheksa liikmesriiki </a:t>
            </a:r>
            <a:r>
              <a:rPr lang="fi-FI" sz="2400" dirty="0" smtClean="0"/>
              <a:t>ümberpaigustamist </a:t>
            </a:r>
            <a:r>
              <a:rPr lang="fi-FI" sz="2400" dirty="0"/>
              <a:t>Itaaliast ja Kreekast ELi </a:t>
            </a:r>
            <a:r>
              <a:rPr lang="fi-FI" sz="2400" dirty="0" smtClean="0"/>
              <a:t>kavade kohaselt. Jätkati </a:t>
            </a:r>
            <a:r>
              <a:rPr lang="fi-FI" sz="2400" dirty="0"/>
              <a:t>ka </a:t>
            </a:r>
            <a:r>
              <a:rPr lang="fi-FI" sz="2400" dirty="0" smtClean="0"/>
              <a:t>ELi tasandl kokkulepitud ümberasutamisega, eelkõige Türgist, </a:t>
            </a:r>
            <a:r>
              <a:rPr lang="fi-FI" sz="2400" dirty="0"/>
              <a:t>Põhja-Aafrikast </a:t>
            </a:r>
            <a:r>
              <a:rPr lang="fi-FI" sz="2400" dirty="0" smtClean="0"/>
              <a:t>ja Aafrika Sarvelt</a:t>
            </a:r>
            <a:r>
              <a:rPr lang="fi-FI" sz="2400" dirty="0"/>
              <a:t>. </a:t>
            </a:r>
            <a:r>
              <a:rPr lang="fi-FI" sz="2400" dirty="0" smtClean="0"/>
              <a:t>Mitmel LRil paralleelsed riiklikud skeemid.  </a:t>
            </a:r>
            <a:endParaRPr lang="et-EE" dirty="0" smtClean="0"/>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132140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9"/>
            <a:ext cx="7920880" cy="864095"/>
          </a:xfrm>
        </p:spPr>
        <p:txBody>
          <a:bodyPr/>
          <a:lstStyle/>
          <a:p>
            <a:r>
              <a:rPr lang="en-US" dirty="0" err="1" smtClean="0"/>
              <a:t>Rändekriis</a:t>
            </a:r>
            <a:r>
              <a:rPr lang="en-US" dirty="0" smtClean="0"/>
              <a:t> on </a:t>
            </a:r>
            <a:r>
              <a:rPr lang="en-US" dirty="0" err="1" smtClean="0"/>
              <a:t>läbi</a:t>
            </a:r>
            <a:r>
              <a:rPr lang="en-US" dirty="0" smtClean="0"/>
              <a:t>!</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5" y="1844824"/>
            <a:ext cx="8928992" cy="4320480"/>
          </a:xfrm>
        </p:spPr>
      </p:pic>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426044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9"/>
            <a:ext cx="8445376" cy="469215"/>
          </a:xfrm>
        </p:spPr>
        <p:txBody>
          <a:bodyPr/>
          <a:lstStyle/>
          <a:p>
            <a:r>
              <a:rPr lang="en-US" sz="2000" dirty="0"/>
              <a:t>CEAS </a:t>
            </a:r>
            <a:r>
              <a:rPr lang="en-US" sz="2000" dirty="0" err="1" smtClean="0"/>
              <a:t>reformi</a:t>
            </a:r>
            <a:r>
              <a:rPr lang="en-US" sz="2000" dirty="0" smtClean="0"/>
              <a:t> </a:t>
            </a:r>
            <a:r>
              <a:rPr lang="en-US" sz="2000" dirty="0" err="1" smtClean="0"/>
              <a:t>seis</a:t>
            </a:r>
            <a:r>
              <a:rPr lang="en-US" sz="2000" dirty="0" smtClean="0"/>
              <a:t> </a:t>
            </a:r>
            <a:r>
              <a:rPr lang="en-US" sz="2000" dirty="0" err="1" smtClean="0"/>
              <a:t>kevad</a:t>
            </a:r>
            <a:r>
              <a:rPr lang="en-US" sz="2000" dirty="0" smtClean="0"/>
              <a:t> 2019</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3310960"/>
              </p:ext>
            </p:extLst>
          </p:nvPr>
        </p:nvGraphicFramePr>
        <p:xfrm>
          <a:off x="107505" y="2818096"/>
          <a:ext cx="8928993" cy="3923272"/>
        </p:xfrm>
        <a:graphic>
          <a:graphicData uri="http://schemas.openxmlformats.org/drawingml/2006/table">
            <a:tbl>
              <a:tblPr firstRow="1" bandRow="1">
                <a:tableStyleId>{5C22544A-7EE6-4342-B048-85BDC9FD1C3A}</a:tableStyleId>
              </a:tblPr>
              <a:tblGrid>
                <a:gridCol w="1944215">
                  <a:extLst>
                    <a:ext uri="{9D8B030D-6E8A-4147-A177-3AD203B41FA5}">
                      <a16:colId xmlns:a16="http://schemas.microsoft.com/office/drawing/2014/main" val="744210065"/>
                    </a:ext>
                  </a:extLst>
                </a:gridCol>
                <a:gridCol w="3024336">
                  <a:extLst>
                    <a:ext uri="{9D8B030D-6E8A-4147-A177-3AD203B41FA5}">
                      <a16:colId xmlns:a16="http://schemas.microsoft.com/office/drawing/2014/main" val="3899213759"/>
                    </a:ext>
                  </a:extLst>
                </a:gridCol>
                <a:gridCol w="3960442">
                  <a:extLst>
                    <a:ext uri="{9D8B030D-6E8A-4147-A177-3AD203B41FA5}">
                      <a16:colId xmlns:a16="http://schemas.microsoft.com/office/drawing/2014/main" val="3761635264"/>
                    </a:ext>
                  </a:extLst>
                </a:gridCol>
              </a:tblGrid>
              <a:tr h="322872">
                <a:tc>
                  <a:txBody>
                    <a:bodyPr/>
                    <a:lstStyle/>
                    <a:p>
                      <a:r>
                        <a:rPr lang="en-US" sz="1400" dirty="0" err="1" smtClean="0"/>
                        <a:t>Õigusakti</a:t>
                      </a:r>
                      <a:r>
                        <a:rPr lang="en-US" sz="1400" baseline="0" dirty="0" smtClean="0"/>
                        <a:t> </a:t>
                      </a:r>
                      <a:r>
                        <a:rPr lang="en-US" sz="1400" baseline="0" dirty="0" err="1" smtClean="0"/>
                        <a:t>n</a:t>
                      </a:r>
                      <a:r>
                        <a:rPr lang="en-US" sz="1400" dirty="0" err="1" smtClean="0"/>
                        <a:t>imi</a:t>
                      </a:r>
                      <a:endParaRPr lang="en-US" sz="1400" dirty="0"/>
                    </a:p>
                  </a:txBody>
                  <a:tcPr/>
                </a:tc>
                <a:tc>
                  <a:txBody>
                    <a:bodyPr/>
                    <a:lstStyle/>
                    <a:p>
                      <a:r>
                        <a:rPr lang="en-US" sz="1400" dirty="0" err="1" smtClean="0"/>
                        <a:t>Õigusakti</a:t>
                      </a:r>
                      <a:r>
                        <a:rPr lang="en-US" sz="1400" baseline="0" dirty="0" smtClean="0"/>
                        <a:t> </a:t>
                      </a:r>
                      <a:r>
                        <a:rPr lang="en-US" sz="1400" baseline="0" dirty="0" err="1" smtClean="0"/>
                        <a:t>f</a:t>
                      </a:r>
                      <a:r>
                        <a:rPr lang="en-US" sz="1400" dirty="0" err="1" smtClean="0"/>
                        <a:t>unktsioon</a:t>
                      </a:r>
                      <a:endParaRPr lang="en-US" sz="1400" dirty="0"/>
                    </a:p>
                  </a:txBody>
                  <a:tcPr/>
                </a:tc>
                <a:tc>
                  <a:txBody>
                    <a:bodyPr/>
                    <a:lstStyle/>
                    <a:p>
                      <a:r>
                        <a:rPr lang="en-US" sz="1400" dirty="0" err="1" smtClean="0"/>
                        <a:t>Jätkuvalt</a:t>
                      </a:r>
                      <a:r>
                        <a:rPr lang="en-US" sz="1400" baseline="0" dirty="0" smtClean="0"/>
                        <a:t> </a:t>
                      </a:r>
                      <a:r>
                        <a:rPr lang="en-US" sz="1400" baseline="0" dirty="0" err="1" smtClean="0"/>
                        <a:t>l</a:t>
                      </a:r>
                      <a:r>
                        <a:rPr lang="en-US" sz="1400" dirty="0" err="1" smtClean="0"/>
                        <a:t>äbirääkimisel</a:t>
                      </a:r>
                      <a:r>
                        <a:rPr lang="en-US" sz="1400" baseline="0" dirty="0" smtClean="0"/>
                        <a:t> </a:t>
                      </a:r>
                      <a:endParaRPr lang="en-US" sz="1400" dirty="0"/>
                    </a:p>
                  </a:txBody>
                  <a:tcPr/>
                </a:tc>
                <a:extLst>
                  <a:ext uri="{0D108BD9-81ED-4DB2-BD59-A6C34878D82A}">
                    <a16:rowId xmlns:a16="http://schemas.microsoft.com/office/drawing/2014/main" val="1845816807"/>
                  </a:ext>
                </a:extLst>
              </a:tr>
              <a:tr h="337010">
                <a:tc>
                  <a:txBody>
                    <a:bodyPr/>
                    <a:lstStyle/>
                    <a:p>
                      <a:r>
                        <a:rPr lang="en-US" sz="1600" b="1" dirty="0" err="1" smtClean="0"/>
                        <a:t>Menetlustingimuste</a:t>
                      </a:r>
                      <a:r>
                        <a:rPr lang="en-US" sz="1600" b="1" dirty="0" smtClean="0"/>
                        <a:t> </a:t>
                      </a:r>
                      <a:r>
                        <a:rPr lang="en-US" sz="1600" b="1" dirty="0" err="1" smtClean="0"/>
                        <a:t>määrus</a:t>
                      </a:r>
                      <a:endParaRPr lang="en-US" sz="1600" b="1" dirty="0"/>
                    </a:p>
                  </a:txBody>
                  <a:tcPr/>
                </a:tc>
                <a:tc>
                  <a:txBody>
                    <a:bodyPr/>
                    <a:lstStyle/>
                    <a:p>
                      <a:r>
                        <a:rPr lang="fi-FI" sz="1600" dirty="0" smtClean="0"/>
                        <a:t>Kaitse andmise ja võtmise menetlustoimingud ja tingimused</a:t>
                      </a:r>
                      <a:endParaRPr lang="en-US" sz="1600" dirty="0"/>
                    </a:p>
                  </a:txBody>
                  <a:tcPr/>
                </a:tc>
                <a:tc>
                  <a:txBody>
                    <a:bodyPr/>
                    <a:lstStyle/>
                    <a:p>
                      <a:r>
                        <a:rPr lang="en-US" sz="1600" dirty="0" err="1" smtClean="0"/>
                        <a:t>Negatiivse</a:t>
                      </a:r>
                      <a:r>
                        <a:rPr lang="en-US" sz="1600" dirty="0" smtClean="0"/>
                        <a:t> </a:t>
                      </a:r>
                      <a:r>
                        <a:rPr lang="en-US" sz="1600" dirty="0" err="1" smtClean="0"/>
                        <a:t>varjupaigaotsuse</a:t>
                      </a:r>
                      <a:r>
                        <a:rPr lang="en-US" sz="1600" dirty="0" smtClean="0"/>
                        <a:t> </a:t>
                      </a:r>
                      <a:r>
                        <a:rPr lang="en-US" sz="1600" dirty="0" err="1" smtClean="0"/>
                        <a:t>saanute</a:t>
                      </a:r>
                      <a:r>
                        <a:rPr lang="en-US" sz="1600" dirty="0" smtClean="0"/>
                        <a:t> </a:t>
                      </a:r>
                      <a:r>
                        <a:rPr lang="en-US" sz="1600" dirty="0" err="1" smtClean="0"/>
                        <a:t>osas</a:t>
                      </a:r>
                      <a:r>
                        <a:rPr lang="en-US" sz="1600" dirty="0" smtClean="0"/>
                        <a:t> </a:t>
                      </a:r>
                      <a:r>
                        <a:rPr lang="en-US" sz="1600" dirty="0" err="1" smtClean="0"/>
                        <a:t>lihtsustatud</a:t>
                      </a:r>
                      <a:r>
                        <a:rPr lang="en-US" sz="1600" dirty="0" smtClean="0"/>
                        <a:t> </a:t>
                      </a:r>
                      <a:r>
                        <a:rPr lang="en-US" sz="1600" dirty="0" err="1" smtClean="0"/>
                        <a:t>tagasisaatmismenetluse</a:t>
                      </a:r>
                      <a:r>
                        <a:rPr lang="en-US" sz="1600" dirty="0" smtClean="0"/>
                        <a:t> </a:t>
                      </a:r>
                      <a:r>
                        <a:rPr lang="en-US" sz="1600" dirty="0" err="1" smtClean="0"/>
                        <a:t>rakendamise</a:t>
                      </a:r>
                      <a:r>
                        <a:rPr lang="en-US" sz="1600" dirty="0" smtClean="0"/>
                        <a:t> </a:t>
                      </a:r>
                      <a:r>
                        <a:rPr lang="en-US" sz="1600" dirty="0" err="1" smtClean="0"/>
                        <a:t>kohustuslikkus</a:t>
                      </a:r>
                      <a:endParaRPr lang="en-US" sz="1600" dirty="0"/>
                    </a:p>
                  </a:txBody>
                  <a:tcPr/>
                </a:tc>
                <a:extLst>
                  <a:ext uri="{0D108BD9-81ED-4DB2-BD59-A6C34878D82A}">
                    <a16:rowId xmlns:a16="http://schemas.microsoft.com/office/drawing/2014/main" val="2243101523"/>
                  </a:ext>
                </a:extLst>
              </a:tr>
              <a:tr h="705042">
                <a:tc>
                  <a:txBody>
                    <a:bodyPr/>
                    <a:lstStyle/>
                    <a:p>
                      <a:r>
                        <a:rPr lang="en-US" sz="1600" b="1" dirty="0" err="1" smtClean="0"/>
                        <a:t>Ümberasustamise</a:t>
                      </a:r>
                      <a:r>
                        <a:rPr lang="en-US" sz="1600" b="1" dirty="0" smtClean="0"/>
                        <a:t> </a:t>
                      </a:r>
                      <a:r>
                        <a:rPr lang="en-US" sz="1600" b="1" dirty="0" err="1" smtClean="0"/>
                        <a:t>raamistiku</a:t>
                      </a:r>
                      <a:r>
                        <a:rPr lang="en-US" sz="1600" b="1" dirty="0" smtClean="0"/>
                        <a:t> </a:t>
                      </a:r>
                      <a:r>
                        <a:rPr lang="en-US" sz="1600" b="1" dirty="0" err="1" smtClean="0"/>
                        <a:t>määrus</a:t>
                      </a:r>
                      <a:r>
                        <a:rPr lang="en-US" sz="1600" b="1" dirty="0" smtClean="0"/>
                        <a:t> (EURF) </a:t>
                      </a:r>
                      <a:endParaRPr lang="en-US" sz="1600" b="1" dirty="0"/>
                    </a:p>
                  </a:txBody>
                  <a:tcPr/>
                </a:tc>
                <a:tc>
                  <a:txBody>
                    <a:bodyPr/>
                    <a:lstStyle/>
                    <a:p>
                      <a:r>
                        <a:rPr lang="en-US" sz="1600" dirty="0" err="1" smtClean="0"/>
                        <a:t>Ümberasustamise</a:t>
                      </a:r>
                      <a:r>
                        <a:rPr lang="en-US" sz="1600" dirty="0" smtClean="0"/>
                        <a:t> ja </a:t>
                      </a:r>
                      <a:r>
                        <a:rPr lang="en-US" sz="1600" dirty="0" err="1" smtClean="0"/>
                        <a:t>humanitaarsetel</a:t>
                      </a:r>
                      <a:r>
                        <a:rPr lang="en-US" sz="1600" dirty="0" smtClean="0"/>
                        <a:t> </a:t>
                      </a:r>
                      <a:r>
                        <a:rPr lang="en-US" sz="1600" dirty="0" err="1" smtClean="0"/>
                        <a:t>põhjustel</a:t>
                      </a:r>
                      <a:r>
                        <a:rPr lang="en-US" sz="1600" dirty="0" smtClean="0"/>
                        <a:t> </a:t>
                      </a:r>
                      <a:r>
                        <a:rPr lang="en-US" sz="1600" dirty="0" err="1" smtClean="0"/>
                        <a:t>vastuvõtmise</a:t>
                      </a:r>
                      <a:r>
                        <a:rPr lang="en-US" sz="1600" dirty="0" smtClean="0"/>
                        <a:t> </a:t>
                      </a:r>
                      <a:r>
                        <a:rPr lang="en-US" sz="1600" dirty="0" err="1" smtClean="0"/>
                        <a:t>ühised</a:t>
                      </a:r>
                      <a:r>
                        <a:rPr lang="en-US" sz="1600" dirty="0" smtClean="0"/>
                        <a:t> </a:t>
                      </a:r>
                      <a:r>
                        <a:rPr lang="en-US" sz="1600" dirty="0" err="1" smtClean="0"/>
                        <a:t>protseduurid</a:t>
                      </a:r>
                      <a:endParaRPr lang="en-US" sz="1600" dirty="0"/>
                    </a:p>
                  </a:txBody>
                  <a:tcPr/>
                </a:tc>
                <a:tc>
                  <a:txBody>
                    <a:bodyPr/>
                    <a:lstStyle/>
                    <a:p>
                      <a:r>
                        <a:rPr lang="en-US" sz="1600" dirty="0" err="1" smtClean="0"/>
                        <a:t>LRde</a:t>
                      </a:r>
                      <a:r>
                        <a:rPr lang="en-US" sz="1600" dirty="0" smtClean="0"/>
                        <a:t> </a:t>
                      </a:r>
                      <a:r>
                        <a:rPr lang="en-US" sz="1600" dirty="0" err="1" smtClean="0"/>
                        <a:t>osavõtu</a:t>
                      </a:r>
                      <a:r>
                        <a:rPr lang="en-US" sz="1600" dirty="0" smtClean="0"/>
                        <a:t> </a:t>
                      </a:r>
                      <a:r>
                        <a:rPr lang="en-US" sz="1600" dirty="0" err="1" smtClean="0"/>
                        <a:t>vabatahtlikkuse</a:t>
                      </a:r>
                      <a:r>
                        <a:rPr lang="en-US" sz="1600" dirty="0" smtClean="0"/>
                        <a:t> </a:t>
                      </a:r>
                      <a:r>
                        <a:rPr lang="en-US" sz="1600" dirty="0" err="1" smtClean="0"/>
                        <a:t>ulatus</a:t>
                      </a:r>
                      <a:r>
                        <a:rPr lang="en-US" sz="1600" dirty="0" smtClean="0"/>
                        <a:t>, </a:t>
                      </a:r>
                      <a:r>
                        <a:rPr lang="en-US" sz="1600" dirty="0" err="1" smtClean="0"/>
                        <a:t>erinevad</a:t>
                      </a:r>
                      <a:r>
                        <a:rPr lang="en-US" sz="1600" dirty="0" smtClean="0"/>
                        <a:t> </a:t>
                      </a:r>
                      <a:r>
                        <a:rPr lang="en-US" sz="1600" dirty="0" err="1" smtClean="0"/>
                        <a:t>vastuvõtu</a:t>
                      </a:r>
                      <a:r>
                        <a:rPr lang="en-US" sz="1600" dirty="0" smtClean="0"/>
                        <a:t> ja </a:t>
                      </a:r>
                      <a:r>
                        <a:rPr lang="en-US" sz="1600" dirty="0" err="1" smtClean="0"/>
                        <a:t>keeldumise</a:t>
                      </a:r>
                      <a:r>
                        <a:rPr lang="en-US" sz="1600" dirty="0" smtClean="0"/>
                        <a:t> </a:t>
                      </a:r>
                      <a:r>
                        <a:rPr lang="en-US" sz="1600" dirty="0" err="1" smtClean="0"/>
                        <a:t>kriteeriumid</a:t>
                      </a:r>
                      <a:r>
                        <a:rPr lang="en-US" sz="1600" dirty="0" smtClean="0"/>
                        <a:t>, </a:t>
                      </a:r>
                      <a:r>
                        <a:rPr lang="en-US" sz="1600" dirty="0" err="1" smtClean="0"/>
                        <a:t>sh</a:t>
                      </a:r>
                      <a:r>
                        <a:rPr lang="en-US" sz="1600" dirty="0" smtClean="0"/>
                        <a:t> </a:t>
                      </a:r>
                      <a:r>
                        <a:rPr lang="en-US" sz="1600" dirty="0" err="1" smtClean="0"/>
                        <a:t>seos</a:t>
                      </a:r>
                      <a:r>
                        <a:rPr lang="en-US" sz="1600" dirty="0" smtClean="0"/>
                        <a:t> </a:t>
                      </a:r>
                      <a:r>
                        <a:rPr lang="en-US" sz="1600" dirty="0" err="1" smtClean="0"/>
                        <a:t>perekonna</a:t>
                      </a:r>
                      <a:r>
                        <a:rPr lang="en-US" sz="1600" dirty="0" smtClean="0"/>
                        <a:t> </a:t>
                      </a:r>
                      <a:r>
                        <a:rPr lang="en-US" sz="1600" dirty="0" err="1" smtClean="0"/>
                        <a:t>taasühinemisega</a:t>
                      </a:r>
                      <a:endParaRPr lang="en-US" sz="1600" dirty="0"/>
                    </a:p>
                  </a:txBody>
                  <a:tcPr/>
                </a:tc>
                <a:extLst>
                  <a:ext uri="{0D108BD9-81ED-4DB2-BD59-A6C34878D82A}">
                    <a16:rowId xmlns:a16="http://schemas.microsoft.com/office/drawing/2014/main" val="913425706"/>
                  </a:ext>
                </a:extLst>
              </a:tr>
              <a:tr h="504056">
                <a:tc>
                  <a:txBody>
                    <a:bodyPr/>
                    <a:lstStyle/>
                    <a:p>
                      <a:r>
                        <a:rPr lang="fi-FI" sz="1600" b="1" dirty="0" smtClean="0"/>
                        <a:t>Euroopa Varjupaiga Agentuuri määrus (EUAA)</a:t>
                      </a:r>
                      <a:endParaRPr lang="en-US" sz="1600" b="1" dirty="0"/>
                    </a:p>
                  </a:txBody>
                  <a:tcPr/>
                </a:tc>
                <a:tc>
                  <a:txBody>
                    <a:bodyPr/>
                    <a:lstStyle/>
                    <a:p>
                      <a:r>
                        <a:rPr lang="fi-FI" sz="1600" dirty="0" smtClean="0"/>
                        <a:t>EASO muutmine suuremate volitustega agentuuriks</a:t>
                      </a:r>
                      <a:endParaRPr lang="en-US" sz="1600" dirty="0"/>
                    </a:p>
                  </a:txBody>
                  <a:tcPr/>
                </a:tc>
                <a:tc>
                  <a:txBody>
                    <a:bodyPr/>
                    <a:lstStyle/>
                    <a:p>
                      <a:r>
                        <a:rPr lang="en-US" sz="1600" dirty="0" err="1" smtClean="0"/>
                        <a:t>Ameti</a:t>
                      </a:r>
                      <a:r>
                        <a:rPr lang="en-US" sz="1600" dirty="0" smtClean="0"/>
                        <a:t> </a:t>
                      </a:r>
                      <a:r>
                        <a:rPr lang="en-US" sz="1600" dirty="0" err="1" smtClean="0"/>
                        <a:t>õigused</a:t>
                      </a:r>
                      <a:r>
                        <a:rPr lang="en-US" sz="1600" dirty="0" smtClean="0"/>
                        <a:t> </a:t>
                      </a:r>
                      <a:r>
                        <a:rPr lang="en-US" sz="1600" dirty="0" err="1" smtClean="0"/>
                        <a:t>LRde</a:t>
                      </a:r>
                      <a:r>
                        <a:rPr lang="en-US" sz="1600" dirty="0" smtClean="0"/>
                        <a:t> </a:t>
                      </a:r>
                      <a:r>
                        <a:rPr lang="en-US" sz="1600" dirty="0" err="1" smtClean="0"/>
                        <a:t>olukorda</a:t>
                      </a:r>
                      <a:r>
                        <a:rPr lang="en-US" sz="1600" dirty="0" smtClean="0"/>
                        <a:t> </a:t>
                      </a:r>
                      <a:r>
                        <a:rPr lang="en-US" sz="1600" dirty="0" err="1" smtClean="0"/>
                        <a:t>sekkuda</a:t>
                      </a:r>
                      <a:r>
                        <a:rPr lang="en-US" sz="1600" dirty="0" smtClean="0"/>
                        <a:t>, </a:t>
                      </a:r>
                      <a:r>
                        <a:rPr lang="en-US" sz="1600" dirty="0" err="1" smtClean="0"/>
                        <a:t>eriti</a:t>
                      </a:r>
                      <a:r>
                        <a:rPr lang="en-US" sz="1600" dirty="0" smtClean="0"/>
                        <a:t> </a:t>
                      </a:r>
                      <a:r>
                        <a:rPr lang="en-US" sz="1600" dirty="0" err="1" smtClean="0"/>
                        <a:t>kriiside</a:t>
                      </a:r>
                      <a:r>
                        <a:rPr lang="en-US" sz="1600" dirty="0" smtClean="0"/>
                        <a:t> </a:t>
                      </a:r>
                      <a:r>
                        <a:rPr lang="en-US" sz="1600" dirty="0" err="1" smtClean="0"/>
                        <a:t>puhul</a:t>
                      </a:r>
                      <a:endParaRPr lang="en-US" sz="1600" dirty="0"/>
                    </a:p>
                  </a:txBody>
                  <a:tcPr/>
                </a:tc>
                <a:extLst>
                  <a:ext uri="{0D108BD9-81ED-4DB2-BD59-A6C34878D82A}">
                    <a16:rowId xmlns:a16="http://schemas.microsoft.com/office/drawing/2014/main" val="1377522867"/>
                  </a:ext>
                </a:extLst>
              </a:tr>
              <a:tr h="887680">
                <a:tc>
                  <a:txBody>
                    <a:bodyPr/>
                    <a:lstStyle/>
                    <a:p>
                      <a:r>
                        <a:rPr lang="en-US" sz="1600" b="1" dirty="0" err="1" smtClean="0"/>
                        <a:t>Dublini</a:t>
                      </a:r>
                      <a:r>
                        <a:rPr lang="en-US" sz="1600" b="1" dirty="0" smtClean="0"/>
                        <a:t> </a:t>
                      </a:r>
                      <a:r>
                        <a:rPr lang="en-US" sz="1600" b="1" dirty="0" err="1" smtClean="0"/>
                        <a:t>määrus</a:t>
                      </a:r>
                      <a:r>
                        <a:rPr lang="en-US" sz="1600" b="1" dirty="0" smtClean="0"/>
                        <a:t> </a:t>
                      </a:r>
                      <a:endParaRPr lang="en-US" sz="1600" b="1" dirty="0"/>
                    </a:p>
                  </a:txBody>
                  <a:tcPr/>
                </a:tc>
                <a:tc>
                  <a:txBody>
                    <a:bodyPr/>
                    <a:lstStyle/>
                    <a:p>
                      <a:r>
                        <a:rPr lang="en-US" sz="1600" dirty="0" err="1" smtClean="0"/>
                        <a:t>Reeglid</a:t>
                      </a:r>
                      <a:r>
                        <a:rPr lang="en-US" sz="1600" dirty="0" smtClean="0"/>
                        <a:t> </a:t>
                      </a:r>
                      <a:r>
                        <a:rPr lang="en-US" sz="1600" dirty="0" err="1" smtClean="0"/>
                        <a:t>LRi</a:t>
                      </a:r>
                      <a:r>
                        <a:rPr lang="en-US" sz="1600" dirty="0" smtClean="0"/>
                        <a:t> </a:t>
                      </a:r>
                      <a:r>
                        <a:rPr lang="en-US" sz="1600" dirty="0" err="1" smtClean="0"/>
                        <a:t>määramiseks</a:t>
                      </a:r>
                      <a:r>
                        <a:rPr lang="en-US" sz="1600" dirty="0" smtClean="0"/>
                        <a:t>, </a:t>
                      </a:r>
                      <a:r>
                        <a:rPr lang="en-US" sz="1600" dirty="0" err="1" smtClean="0"/>
                        <a:t>kes</a:t>
                      </a:r>
                      <a:r>
                        <a:rPr lang="en-US" sz="1600" dirty="0" smtClean="0"/>
                        <a:t> </a:t>
                      </a:r>
                      <a:r>
                        <a:rPr lang="en-US" sz="1600" dirty="0" err="1" smtClean="0"/>
                        <a:t>vastutab</a:t>
                      </a:r>
                      <a:r>
                        <a:rPr lang="en-US" sz="1600" dirty="0" smtClean="0"/>
                        <a:t> </a:t>
                      </a:r>
                      <a:r>
                        <a:rPr lang="en-US" sz="1600" dirty="0" err="1" smtClean="0"/>
                        <a:t>varjupaigataotluse</a:t>
                      </a:r>
                      <a:r>
                        <a:rPr lang="en-US" sz="1600" dirty="0" smtClean="0"/>
                        <a:t> </a:t>
                      </a:r>
                      <a:r>
                        <a:rPr lang="en-US" sz="1600" dirty="0" err="1" smtClean="0"/>
                        <a:t>menetlemise</a:t>
                      </a:r>
                      <a:r>
                        <a:rPr lang="en-US" sz="1600" dirty="0" smtClean="0"/>
                        <a:t> </a:t>
                      </a:r>
                      <a:r>
                        <a:rPr lang="en-US" sz="1600" dirty="0" err="1" smtClean="0"/>
                        <a:t>eest</a:t>
                      </a:r>
                      <a:endParaRPr lang="en-US" sz="1600" dirty="0"/>
                    </a:p>
                  </a:txBody>
                  <a:tcPr/>
                </a:tc>
                <a:tc>
                  <a:txBody>
                    <a:bodyPr/>
                    <a:lstStyle/>
                    <a:p>
                      <a:r>
                        <a:rPr lang="en-US" sz="1600" dirty="0" err="1" smtClean="0"/>
                        <a:t>Dublini</a:t>
                      </a:r>
                      <a:r>
                        <a:rPr lang="en-US" sz="1600" dirty="0" smtClean="0"/>
                        <a:t> </a:t>
                      </a:r>
                      <a:r>
                        <a:rPr lang="en-US" sz="1600" dirty="0" err="1" smtClean="0"/>
                        <a:t>põhimõtted</a:t>
                      </a:r>
                      <a:r>
                        <a:rPr lang="en-US" sz="1600" baseline="0" dirty="0" smtClean="0"/>
                        <a:t> </a:t>
                      </a:r>
                      <a:r>
                        <a:rPr lang="en-US" sz="1600" dirty="0" err="1" smtClean="0"/>
                        <a:t>kriisiolukorras</a:t>
                      </a:r>
                      <a:endParaRPr lang="en-US" sz="1600" dirty="0"/>
                    </a:p>
                  </a:txBody>
                  <a:tcPr/>
                </a:tc>
                <a:extLst>
                  <a:ext uri="{0D108BD9-81ED-4DB2-BD59-A6C34878D82A}">
                    <a16:rowId xmlns:a16="http://schemas.microsoft.com/office/drawing/2014/main" val="831976460"/>
                  </a:ext>
                </a:extLst>
              </a:tr>
            </a:tbl>
          </a:graphicData>
        </a:graphic>
      </p:graphicFrame>
      <p:sp>
        <p:nvSpPr>
          <p:cNvPr id="6" name="TextBox 5"/>
          <p:cNvSpPr txBox="1"/>
          <p:nvPr/>
        </p:nvSpPr>
        <p:spPr>
          <a:xfrm>
            <a:off x="53753" y="1582867"/>
            <a:ext cx="903649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3 </a:t>
            </a:r>
            <a:r>
              <a:rPr lang="en-US" sz="1600" dirty="0" err="1"/>
              <a:t>praegu</a:t>
            </a:r>
            <a:r>
              <a:rPr lang="en-US" sz="1600" dirty="0"/>
              <a:t> </a:t>
            </a:r>
            <a:r>
              <a:rPr lang="en-US" sz="1600" dirty="0" err="1"/>
              <a:t>kehtivat</a:t>
            </a:r>
            <a:r>
              <a:rPr lang="en-US" sz="1600" dirty="0"/>
              <a:t> </a:t>
            </a:r>
            <a:r>
              <a:rPr lang="en-US" sz="1600" dirty="0" err="1"/>
              <a:t>määrust</a:t>
            </a:r>
            <a:r>
              <a:rPr lang="en-US" sz="1600" dirty="0"/>
              <a:t> (Dublin III, </a:t>
            </a:r>
            <a:r>
              <a:rPr lang="en-US" sz="1600" dirty="0" err="1"/>
              <a:t>Eurodac</a:t>
            </a:r>
            <a:r>
              <a:rPr lang="en-US" sz="1600" dirty="0"/>
              <a:t>, EUAA</a:t>
            </a:r>
            <a:r>
              <a:rPr lang="en-US" sz="1600" dirty="0" smtClean="0"/>
              <a:t>).</a:t>
            </a:r>
            <a:endParaRPr lang="en-US" sz="1600" dirty="0"/>
          </a:p>
          <a:p>
            <a:pPr marL="285750" indent="-285750">
              <a:buFont typeface="Arial" panose="020B0604020202020204" pitchFamily="34" charset="0"/>
              <a:buChar char="•"/>
            </a:pPr>
            <a:r>
              <a:rPr lang="en-US" sz="1600" dirty="0"/>
              <a:t>2 </a:t>
            </a:r>
            <a:r>
              <a:rPr lang="en-US" sz="1600" dirty="0" err="1"/>
              <a:t>kehtivat</a:t>
            </a:r>
            <a:r>
              <a:rPr lang="en-US" sz="1600" dirty="0"/>
              <a:t> </a:t>
            </a:r>
            <a:r>
              <a:rPr lang="en-US" sz="1600" dirty="0" err="1"/>
              <a:t>direktiivi</a:t>
            </a:r>
            <a:r>
              <a:rPr lang="en-US" sz="1600" dirty="0"/>
              <a:t> </a:t>
            </a:r>
            <a:r>
              <a:rPr lang="en-US" sz="1600" dirty="0" err="1" smtClean="0"/>
              <a:t>muutmisel</a:t>
            </a:r>
            <a:r>
              <a:rPr lang="en-US" sz="1600" dirty="0" smtClean="0"/>
              <a:t> </a:t>
            </a:r>
            <a:r>
              <a:rPr lang="en-US" sz="1600" dirty="0" err="1"/>
              <a:t>määrusteks</a:t>
            </a:r>
            <a:r>
              <a:rPr lang="en-US" sz="1600" dirty="0"/>
              <a:t> (</a:t>
            </a:r>
            <a:r>
              <a:rPr lang="en-US" sz="1600" dirty="0" err="1"/>
              <a:t>menetlustingimused</a:t>
            </a:r>
            <a:r>
              <a:rPr lang="en-US" sz="1600" dirty="0"/>
              <a:t>, </a:t>
            </a:r>
            <a:r>
              <a:rPr lang="en-US" sz="1600" dirty="0" err="1"/>
              <a:t>kvalifikatsiooni</a:t>
            </a:r>
            <a:r>
              <a:rPr lang="en-US" sz="1600" dirty="0"/>
              <a:t> </a:t>
            </a:r>
            <a:r>
              <a:rPr lang="en-US" sz="1600" dirty="0" err="1"/>
              <a:t>tingimused</a:t>
            </a:r>
            <a:r>
              <a:rPr lang="en-US" sz="1600" dirty="0" smtClean="0"/>
              <a:t>). </a:t>
            </a:r>
            <a:endParaRPr lang="en-US" sz="1600" dirty="0"/>
          </a:p>
          <a:p>
            <a:pPr marL="285750" indent="-285750">
              <a:buFont typeface="Arial" panose="020B0604020202020204" pitchFamily="34" charset="0"/>
              <a:buChar char="•"/>
            </a:pPr>
            <a:r>
              <a:rPr lang="en-US" sz="1600" dirty="0" err="1"/>
              <a:t>Vastuvõtutingimuste</a:t>
            </a:r>
            <a:r>
              <a:rPr lang="en-US" sz="1600" dirty="0"/>
              <a:t> </a:t>
            </a:r>
            <a:r>
              <a:rPr lang="en-US" sz="1600" dirty="0" err="1"/>
              <a:t>direktiiv</a:t>
            </a:r>
            <a:r>
              <a:rPr lang="en-US" sz="1600" dirty="0"/>
              <a:t> </a:t>
            </a:r>
            <a:r>
              <a:rPr lang="en-US" sz="1600" dirty="0" err="1"/>
              <a:t>jääb</a:t>
            </a:r>
            <a:r>
              <a:rPr lang="en-US" sz="1600" dirty="0"/>
              <a:t> </a:t>
            </a:r>
            <a:r>
              <a:rPr lang="en-US" sz="1600" dirty="0" err="1" smtClean="0"/>
              <a:t>direktiiviks</a:t>
            </a:r>
            <a:r>
              <a:rPr lang="en-US" sz="1600" dirty="0" smtClean="0"/>
              <a:t>. </a:t>
            </a:r>
            <a:endParaRPr lang="en-US" sz="1600" dirty="0"/>
          </a:p>
          <a:p>
            <a:pPr marL="285750" indent="-285750">
              <a:buFont typeface="Arial" panose="020B0604020202020204" pitchFamily="34" charset="0"/>
              <a:buChar char="•"/>
            </a:pPr>
            <a:r>
              <a:rPr lang="en-US" sz="1600" dirty="0" err="1"/>
              <a:t>Loomisel</a:t>
            </a:r>
            <a:r>
              <a:rPr lang="en-US" sz="1600" dirty="0"/>
              <a:t> on </a:t>
            </a:r>
            <a:r>
              <a:rPr lang="en-US" sz="1600" dirty="0" err="1" smtClean="0"/>
              <a:t>ELi</a:t>
            </a:r>
            <a:r>
              <a:rPr lang="en-US" sz="1600" dirty="0" smtClean="0"/>
              <a:t> </a:t>
            </a:r>
            <a:r>
              <a:rPr lang="en-US" sz="1600" dirty="0" err="1" smtClean="0"/>
              <a:t>ümberasustamisraamistiku</a:t>
            </a:r>
            <a:r>
              <a:rPr lang="en-US" sz="1600" dirty="0" smtClean="0"/>
              <a:t> </a:t>
            </a:r>
            <a:r>
              <a:rPr lang="en-US" sz="1600" dirty="0" err="1"/>
              <a:t>määrus</a:t>
            </a:r>
            <a:r>
              <a:rPr lang="en-US" sz="1600" dirty="0"/>
              <a:t> (</a:t>
            </a:r>
            <a:r>
              <a:rPr lang="en-US" sz="1600" dirty="0" smtClean="0"/>
              <a:t>EURF).</a:t>
            </a:r>
            <a:endParaRPr lang="en-US" sz="1600" dirty="0"/>
          </a:p>
        </p:txBody>
      </p:sp>
    </p:spTree>
    <p:extLst>
      <p:ext uri="{BB962C8B-B14F-4D97-AF65-F5344CB8AC3E}">
        <p14:creationId xmlns:p14="http://schemas.microsoft.com/office/powerpoint/2010/main" val="389269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9"/>
            <a:ext cx="8085336" cy="1944217"/>
          </a:xfrm>
        </p:spPr>
        <p:txBody>
          <a:bodyPr/>
          <a:lstStyle/>
          <a:p>
            <a:r>
              <a:rPr lang="en-US" sz="2800" dirty="0" err="1" smtClean="0"/>
              <a:t>Asüülireeglite</a:t>
            </a:r>
            <a:r>
              <a:rPr lang="en-US" sz="2800" dirty="0" smtClean="0"/>
              <a:t> </a:t>
            </a:r>
            <a:r>
              <a:rPr lang="en-US" sz="2800" dirty="0" err="1" smtClean="0"/>
              <a:t>karmistumine</a:t>
            </a:r>
            <a:r>
              <a:rPr lang="en-US" sz="2800" dirty="0" smtClean="0"/>
              <a:t> </a:t>
            </a:r>
            <a:endParaRPr lang="en-US" sz="2800" dirty="0"/>
          </a:p>
        </p:txBody>
      </p:sp>
      <p:sp>
        <p:nvSpPr>
          <p:cNvPr id="3" name="Content Placeholder 2"/>
          <p:cNvSpPr>
            <a:spLocks noGrp="1"/>
          </p:cNvSpPr>
          <p:nvPr>
            <p:ph idx="1"/>
          </p:nvPr>
        </p:nvSpPr>
        <p:spPr>
          <a:xfrm>
            <a:off x="179512" y="1556792"/>
            <a:ext cx="8964488" cy="4680520"/>
          </a:xfrm>
        </p:spPr>
        <p:txBody>
          <a:bodyPr/>
          <a:lstStyle/>
          <a:p>
            <a:pPr>
              <a:spcBef>
                <a:spcPts val="600"/>
              </a:spcBef>
              <a:spcAft>
                <a:spcPts val="600"/>
              </a:spcAft>
            </a:pPr>
            <a:r>
              <a:rPr lang="en-US" sz="1600" b="1" dirty="0"/>
              <a:t>Austria</a:t>
            </a:r>
            <a:r>
              <a:rPr lang="en-US" sz="1600" dirty="0"/>
              <a:t> </a:t>
            </a:r>
            <a:r>
              <a:rPr lang="en-US" sz="1600" dirty="0" err="1"/>
              <a:t>andis</a:t>
            </a:r>
            <a:r>
              <a:rPr lang="en-US" sz="1600" dirty="0"/>
              <a:t> </a:t>
            </a:r>
            <a:r>
              <a:rPr lang="en-US" sz="1600" dirty="0" err="1"/>
              <a:t>ametnikele</a:t>
            </a:r>
            <a:r>
              <a:rPr lang="en-US" sz="1600" dirty="0"/>
              <a:t> </a:t>
            </a:r>
            <a:r>
              <a:rPr lang="en-US" sz="1600" dirty="0" err="1"/>
              <a:t>õiguse</a:t>
            </a:r>
            <a:r>
              <a:rPr lang="en-US" sz="1600" dirty="0"/>
              <a:t> </a:t>
            </a:r>
            <a:r>
              <a:rPr lang="en-US" sz="1600" dirty="0" err="1" smtClean="0"/>
              <a:t>analüüsida</a:t>
            </a:r>
            <a:r>
              <a:rPr lang="en-US" sz="1600" dirty="0" smtClean="0"/>
              <a:t> </a:t>
            </a:r>
            <a:r>
              <a:rPr lang="en-US" sz="1600" dirty="0" err="1" smtClean="0"/>
              <a:t>varjupaigataotlejate</a:t>
            </a:r>
            <a:r>
              <a:rPr lang="en-US" sz="1600" dirty="0" smtClean="0"/>
              <a:t> </a:t>
            </a:r>
            <a:r>
              <a:rPr lang="en-US" sz="1600" dirty="0" err="1"/>
              <a:t>mobiiltelefonide</a:t>
            </a:r>
            <a:r>
              <a:rPr lang="en-US" sz="1600" dirty="0"/>
              <a:t> </a:t>
            </a:r>
            <a:r>
              <a:rPr lang="en-US" sz="1600" dirty="0" err="1" smtClean="0"/>
              <a:t>sisu</a:t>
            </a:r>
            <a:r>
              <a:rPr lang="en-US" sz="1600" dirty="0" smtClean="0"/>
              <a:t> </a:t>
            </a:r>
            <a:r>
              <a:rPr lang="en-US" sz="1400" dirty="0" smtClean="0"/>
              <a:t>(</a:t>
            </a:r>
            <a:r>
              <a:rPr lang="en-US" sz="1400" dirty="0"/>
              <a:t>et </a:t>
            </a:r>
            <a:r>
              <a:rPr lang="en-US" sz="1400" dirty="0" err="1"/>
              <a:t>tuvastada</a:t>
            </a:r>
            <a:r>
              <a:rPr lang="en-US" sz="1400" dirty="0"/>
              <a:t> </a:t>
            </a:r>
            <a:r>
              <a:rPr lang="en-US" sz="1400" dirty="0" err="1"/>
              <a:t>taotleja</a:t>
            </a:r>
            <a:r>
              <a:rPr lang="en-US" sz="1400" dirty="0"/>
              <a:t> </a:t>
            </a:r>
            <a:r>
              <a:rPr lang="en-US" sz="1400" dirty="0" err="1"/>
              <a:t>päritolu</a:t>
            </a:r>
            <a:r>
              <a:rPr lang="en-US" sz="1400" dirty="0"/>
              <a:t> ja </a:t>
            </a:r>
            <a:r>
              <a:rPr lang="en-US" sz="1400" dirty="0" err="1"/>
              <a:t>rändeteekond</a:t>
            </a:r>
            <a:r>
              <a:rPr lang="en-US" sz="1400" dirty="0"/>
              <a:t>). </a:t>
            </a:r>
            <a:endParaRPr lang="en-US" sz="1600" dirty="0" smtClean="0"/>
          </a:p>
          <a:p>
            <a:pPr>
              <a:spcBef>
                <a:spcPts val="600"/>
              </a:spcBef>
              <a:spcAft>
                <a:spcPts val="600"/>
              </a:spcAft>
            </a:pPr>
            <a:r>
              <a:rPr lang="en-US" sz="1600" b="1" dirty="0" err="1" smtClean="0"/>
              <a:t>Belgia</a:t>
            </a:r>
            <a:r>
              <a:rPr lang="en-US" sz="1600" dirty="0" smtClean="0"/>
              <a:t> </a:t>
            </a:r>
            <a:r>
              <a:rPr lang="en-US" sz="1600" dirty="0" err="1"/>
              <a:t>kohustas</a:t>
            </a:r>
            <a:r>
              <a:rPr lang="en-US" sz="1600" dirty="0"/>
              <a:t> </a:t>
            </a:r>
            <a:r>
              <a:rPr lang="en-US" sz="1600" dirty="0" err="1"/>
              <a:t>varjupaigataotlejaid</a:t>
            </a:r>
            <a:r>
              <a:rPr lang="en-US" sz="1600" dirty="0"/>
              <a:t> </a:t>
            </a:r>
            <a:r>
              <a:rPr lang="en-US" sz="1600" dirty="0" err="1"/>
              <a:t>tegema</a:t>
            </a:r>
            <a:r>
              <a:rPr lang="en-US" sz="1600" dirty="0"/>
              <a:t> </a:t>
            </a:r>
            <a:r>
              <a:rPr lang="en-US" sz="1600" dirty="0" err="1"/>
              <a:t>koostööd</a:t>
            </a:r>
            <a:r>
              <a:rPr lang="en-US" sz="1600" dirty="0"/>
              <a:t> </a:t>
            </a:r>
            <a:r>
              <a:rPr lang="en-US" sz="1600" dirty="0" err="1"/>
              <a:t>ametnikega</a:t>
            </a:r>
            <a:r>
              <a:rPr lang="en-US" sz="1600" dirty="0"/>
              <a:t> </a:t>
            </a:r>
            <a:r>
              <a:rPr lang="en-US" sz="1400" dirty="0"/>
              <a:t>(</a:t>
            </a:r>
            <a:r>
              <a:rPr lang="en-US" sz="1400" dirty="0" err="1"/>
              <a:t>andmete</a:t>
            </a:r>
            <a:r>
              <a:rPr lang="en-US" sz="1400" dirty="0"/>
              <a:t> </a:t>
            </a:r>
            <a:r>
              <a:rPr lang="en-US" sz="1400" dirty="0" err="1"/>
              <a:t>varjamine</a:t>
            </a:r>
            <a:r>
              <a:rPr lang="en-US" sz="1400" dirty="0"/>
              <a:t> </a:t>
            </a:r>
            <a:r>
              <a:rPr lang="en-US" sz="1400" dirty="0" err="1"/>
              <a:t>võib</a:t>
            </a:r>
            <a:r>
              <a:rPr lang="en-US" sz="1400" dirty="0"/>
              <a:t> </a:t>
            </a:r>
            <a:r>
              <a:rPr lang="en-US" sz="1400" dirty="0" err="1"/>
              <a:t>viia</a:t>
            </a:r>
            <a:r>
              <a:rPr lang="en-US" sz="1400" dirty="0"/>
              <a:t> </a:t>
            </a:r>
            <a:r>
              <a:rPr lang="en-US" sz="1400" dirty="0" err="1"/>
              <a:t>taotluse</a:t>
            </a:r>
            <a:r>
              <a:rPr lang="en-US" sz="1400" dirty="0"/>
              <a:t> </a:t>
            </a:r>
            <a:r>
              <a:rPr lang="en-US" sz="1400" dirty="0" err="1"/>
              <a:t>tagasilükkamiseni</a:t>
            </a:r>
            <a:r>
              <a:rPr lang="en-US" sz="1400" dirty="0"/>
              <a:t>).</a:t>
            </a:r>
          </a:p>
          <a:p>
            <a:pPr>
              <a:spcBef>
                <a:spcPts val="600"/>
              </a:spcBef>
              <a:spcAft>
                <a:spcPts val="600"/>
              </a:spcAft>
            </a:pPr>
            <a:r>
              <a:rPr lang="en-US" sz="1600" b="1" dirty="0" err="1"/>
              <a:t>Itaalia</a:t>
            </a:r>
            <a:r>
              <a:rPr lang="en-US" sz="1600" dirty="0"/>
              <a:t> </a:t>
            </a:r>
            <a:r>
              <a:rPr lang="en-US" sz="1600" dirty="0" err="1"/>
              <a:t>suunab</a:t>
            </a:r>
            <a:r>
              <a:rPr lang="en-US" sz="1600" dirty="0"/>
              <a:t> </a:t>
            </a:r>
            <a:r>
              <a:rPr lang="en-US" sz="1600" dirty="0" err="1"/>
              <a:t>varjupaigataotlejad</a:t>
            </a:r>
            <a:r>
              <a:rPr lang="en-US" sz="1600" dirty="0"/>
              <a:t> </a:t>
            </a:r>
            <a:r>
              <a:rPr lang="en-US" sz="1600" dirty="0" err="1"/>
              <a:t>keskustesse</a:t>
            </a:r>
            <a:r>
              <a:rPr lang="en-US" sz="1600" dirty="0"/>
              <a:t>, </a:t>
            </a:r>
            <a:r>
              <a:rPr lang="en-US" sz="1600" dirty="0" err="1"/>
              <a:t>kus</a:t>
            </a:r>
            <a:r>
              <a:rPr lang="en-US" sz="1600" dirty="0"/>
              <a:t> </a:t>
            </a:r>
            <a:r>
              <a:rPr lang="en-US" sz="1600" dirty="0" err="1"/>
              <a:t>pakutakse</a:t>
            </a:r>
            <a:r>
              <a:rPr lang="en-US" sz="1600" dirty="0"/>
              <a:t> </a:t>
            </a:r>
            <a:r>
              <a:rPr lang="en-US" sz="1600" dirty="0" err="1"/>
              <a:t>vähem</a:t>
            </a:r>
            <a:r>
              <a:rPr lang="en-US" sz="1600" dirty="0"/>
              <a:t> </a:t>
            </a:r>
            <a:r>
              <a:rPr lang="en-US" sz="1600" dirty="0" err="1"/>
              <a:t>teenuseid</a:t>
            </a:r>
            <a:r>
              <a:rPr lang="en-US" sz="1600" dirty="0"/>
              <a:t> </a:t>
            </a:r>
            <a:r>
              <a:rPr lang="en-US" sz="1600" dirty="0" err="1"/>
              <a:t>võrreldes</a:t>
            </a:r>
            <a:r>
              <a:rPr lang="en-US" sz="1600" dirty="0"/>
              <a:t> </a:t>
            </a:r>
            <a:r>
              <a:rPr lang="en-US" sz="1600" dirty="0" err="1"/>
              <a:t>keskustega</a:t>
            </a:r>
            <a:r>
              <a:rPr lang="en-US" sz="1600" dirty="0"/>
              <a:t>, </a:t>
            </a:r>
            <a:r>
              <a:rPr lang="en-US" sz="1600" dirty="0" err="1"/>
              <a:t>kuhu</a:t>
            </a:r>
            <a:r>
              <a:rPr lang="en-US" sz="1600" dirty="0"/>
              <a:t> </a:t>
            </a:r>
            <a:r>
              <a:rPr lang="en-US" sz="1600" dirty="0" err="1"/>
              <a:t>nad</a:t>
            </a:r>
            <a:r>
              <a:rPr lang="en-US" sz="1600" dirty="0"/>
              <a:t> </a:t>
            </a:r>
            <a:r>
              <a:rPr lang="en-US" sz="1600" dirty="0" err="1"/>
              <a:t>enne</a:t>
            </a:r>
            <a:r>
              <a:rPr lang="en-US" sz="1600" dirty="0"/>
              <a:t> 2018. a </a:t>
            </a:r>
            <a:r>
              <a:rPr lang="en-US" sz="1600" dirty="0" err="1"/>
              <a:t>suunati</a:t>
            </a:r>
            <a:r>
              <a:rPr lang="en-US" sz="1600" dirty="0"/>
              <a:t>. </a:t>
            </a:r>
            <a:r>
              <a:rPr lang="en-US" sz="1400" dirty="0" smtClean="0"/>
              <a:t>(</a:t>
            </a:r>
            <a:r>
              <a:rPr lang="en-US" sz="1400" dirty="0" err="1" smtClean="0"/>
              <a:t>Suurema</a:t>
            </a:r>
            <a:r>
              <a:rPr lang="en-US" sz="1400" dirty="0" smtClean="0"/>
              <a:t> </a:t>
            </a:r>
            <a:r>
              <a:rPr lang="en-US" sz="1400" dirty="0" err="1"/>
              <a:t>teenustevalikuga</a:t>
            </a:r>
            <a:r>
              <a:rPr lang="en-US" sz="1400" dirty="0"/>
              <a:t> </a:t>
            </a:r>
            <a:r>
              <a:rPr lang="en-US" sz="1400" dirty="0" err="1"/>
              <a:t>keskused</a:t>
            </a:r>
            <a:r>
              <a:rPr lang="en-US" sz="1400" dirty="0"/>
              <a:t> on </a:t>
            </a:r>
            <a:r>
              <a:rPr lang="en-US" sz="1400" dirty="0" err="1"/>
              <a:t>nüüdsest</a:t>
            </a:r>
            <a:r>
              <a:rPr lang="en-US" sz="1400" dirty="0"/>
              <a:t> </a:t>
            </a:r>
            <a:r>
              <a:rPr lang="en-US" sz="1400" dirty="0" err="1"/>
              <a:t>reserveeritud</a:t>
            </a:r>
            <a:r>
              <a:rPr lang="en-US" sz="1400" dirty="0"/>
              <a:t> </a:t>
            </a:r>
            <a:r>
              <a:rPr lang="en-US" sz="1400" dirty="0" err="1"/>
              <a:t>kaitse</a:t>
            </a:r>
            <a:r>
              <a:rPr lang="en-US" sz="1400" dirty="0"/>
              <a:t> </a:t>
            </a:r>
            <a:r>
              <a:rPr lang="en-US" sz="1400" dirty="0" err="1"/>
              <a:t>saajatele</a:t>
            </a:r>
            <a:r>
              <a:rPr lang="en-US" sz="1400" dirty="0"/>
              <a:t> ja </a:t>
            </a:r>
            <a:r>
              <a:rPr lang="en-US" sz="1400" dirty="0" err="1"/>
              <a:t>saatjata</a:t>
            </a:r>
            <a:r>
              <a:rPr lang="en-US" sz="1400" dirty="0"/>
              <a:t> </a:t>
            </a:r>
            <a:r>
              <a:rPr lang="en-US" sz="1400" dirty="0" err="1" smtClean="0"/>
              <a:t>alaealistele</a:t>
            </a:r>
            <a:r>
              <a:rPr lang="en-US" sz="1400" dirty="0" smtClean="0"/>
              <a:t>).  </a:t>
            </a:r>
            <a:endParaRPr lang="en-US" sz="1400" dirty="0"/>
          </a:p>
          <a:p>
            <a:pPr>
              <a:spcBef>
                <a:spcPts val="600"/>
              </a:spcBef>
              <a:spcAft>
                <a:spcPts val="600"/>
              </a:spcAft>
            </a:pPr>
            <a:r>
              <a:rPr lang="en-US" sz="1600" dirty="0" err="1" smtClean="0"/>
              <a:t>Nii</a:t>
            </a:r>
            <a:r>
              <a:rPr lang="en-US" sz="1600" dirty="0" smtClean="0"/>
              <a:t> </a:t>
            </a:r>
            <a:r>
              <a:rPr lang="en-US" sz="1600" b="1" dirty="0" err="1" smtClean="0"/>
              <a:t>Austrias</a:t>
            </a:r>
            <a:r>
              <a:rPr lang="en-US" sz="1600" dirty="0" smtClean="0"/>
              <a:t> </a:t>
            </a:r>
            <a:r>
              <a:rPr lang="en-US" sz="1600" dirty="0" err="1"/>
              <a:t>kui</a:t>
            </a:r>
            <a:r>
              <a:rPr lang="en-US" sz="1600" dirty="0"/>
              <a:t> </a:t>
            </a:r>
            <a:r>
              <a:rPr lang="en-US" sz="1600" dirty="0" err="1"/>
              <a:t>ka</a:t>
            </a:r>
            <a:r>
              <a:rPr lang="en-US" sz="1600" dirty="0"/>
              <a:t> </a:t>
            </a:r>
            <a:r>
              <a:rPr lang="en-US" sz="1600" b="1" dirty="0" err="1"/>
              <a:t>Prantsusmaal</a:t>
            </a:r>
            <a:r>
              <a:rPr lang="en-US" sz="1600" dirty="0"/>
              <a:t> </a:t>
            </a:r>
            <a:r>
              <a:rPr lang="en-US" sz="1600" dirty="0" err="1" smtClean="0"/>
              <a:t>laiendati</a:t>
            </a:r>
            <a:r>
              <a:rPr lang="en-US" sz="1600" dirty="0" smtClean="0"/>
              <a:t> </a:t>
            </a:r>
            <a:r>
              <a:rPr lang="en-US" sz="1600" dirty="0" err="1" smtClean="0"/>
              <a:t>põhjuste</a:t>
            </a:r>
            <a:r>
              <a:rPr lang="en-US" sz="1600" dirty="0" smtClean="0"/>
              <a:t> </a:t>
            </a:r>
            <a:r>
              <a:rPr lang="en-US" sz="1600" dirty="0" err="1"/>
              <a:t>ringi</a:t>
            </a:r>
            <a:r>
              <a:rPr lang="en-US" sz="1600" dirty="0"/>
              <a:t>, mille </a:t>
            </a:r>
            <a:r>
              <a:rPr lang="en-US" sz="1600" dirty="0" err="1"/>
              <a:t>puhul</a:t>
            </a:r>
            <a:r>
              <a:rPr lang="en-US" sz="1600" dirty="0"/>
              <a:t> </a:t>
            </a:r>
            <a:r>
              <a:rPr lang="en-US" sz="1600" dirty="0" err="1"/>
              <a:t>võib</a:t>
            </a:r>
            <a:r>
              <a:rPr lang="en-US" sz="1600" dirty="0"/>
              <a:t> </a:t>
            </a:r>
            <a:r>
              <a:rPr lang="en-US" sz="1600" dirty="0" err="1" smtClean="0"/>
              <a:t>kaitse</a:t>
            </a:r>
            <a:r>
              <a:rPr lang="en-US" sz="1600" dirty="0" smtClean="0"/>
              <a:t> </a:t>
            </a:r>
            <a:r>
              <a:rPr lang="en-US" sz="1600" dirty="0" err="1" smtClean="0"/>
              <a:t>taotlejaid</a:t>
            </a:r>
            <a:r>
              <a:rPr lang="en-US" sz="1600" dirty="0" smtClean="0"/>
              <a:t> </a:t>
            </a:r>
            <a:r>
              <a:rPr lang="en-US" sz="1600" dirty="0" err="1"/>
              <a:t>kinnipidamiskeskustes</a:t>
            </a:r>
            <a:r>
              <a:rPr lang="en-US" sz="1600" dirty="0"/>
              <a:t> </a:t>
            </a:r>
            <a:r>
              <a:rPr lang="en-US" sz="1600" dirty="0" err="1"/>
              <a:t>hoida</a:t>
            </a:r>
            <a:r>
              <a:rPr lang="en-US" sz="1600" dirty="0"/>
              <a:t>. </a:t>
            </a:r>
          </a:p>
          <a:p>
            <a:pPr>
              <a:spcBef>
                <a:spcPts val="600"/>
              </a:spcBef>
              <a:spcAft>
                <a:spcPts val="600"/>
              </a:spcAft>
            </a:pPr>
            <a:r>
              <a:rPr lang="en-US" sz="1600" dirty="0" err="1" smtClean="0"/>
              <a:t>Kinnipidamiskeskuste</a:t>
            </a:r>
            <a:r>
              <a:rPr lang="en-US" sz="1600" dirty="0" smtClean="0"/>
              <a:t> </a:t>
            </a:r>
            <a:r>
              <a:rPr lang="en-US" sz="1600" dirty="0" err="1"/>
              <a:t>vastuvõtuvõimet</a:t>
            </a:r>
            <a:r>
              <a:rPr lang="en-US" sz="1600" dirty="0"/>
              <a:t> </a:t>
            </a:r>
            <a:r>
              <a:rPr lang="en-US" sz="1600" dirty="0" err="1"/>
              <a:t>tõsteti</a:t>
            </a:r>
            <a:r>
              <a:rPr lang="en-US" sz="1600" dirty="0"/>
              <a:t> </a:t>
            </a:r>
            <a:r>
              <a:rPr lang="en-US" sz="1600" b="1" dirty="0" err="1"/>
              <a:t>Tšehhis</a:t>
            </a:r>
            <a:r>
              <a:rPr lang="en-US" sz="1600" b="1" dirty="0"/>
              <a:t>, </a:t>
            </a:r>
            <a:r>
              <a:rPr lang="en-US" sz="1600" b="1" dirty="0" err="1"/>
              <a:t>Soomes</a:t>
            </a:r>
            <a:r>
              <a:rPr lang="en-US" sz="1600" b="1" dirty="0"/>
              <a:t>, </a:t>
            </a:r>
            <a:r>
              <a:rPr lang="en-US" sz="1600" b="1" dirty="0" err="1"/>
              <a:t>Rootsis</a:t>
            </a:r>
            <a:r>
              <a:rPr lang="en-US" sz="1600" b="1" dirty="0"/>
              <a:t>, </a:t>
            </a:r>
            <a:r>
              <a:rPr lang="en-US" sz="1600" b="1" dirty="0" err="1"/>
              <a:t>Eestis</a:t>
            </a:r>
            <a:r>
              <a:rPr lang="en-US" sz="1600" dirty="0"/>
              <a:t>. </a:t>
            </a:r>
          </a:p>
          <a:p>
            <a:pPr>
              <a:spcBef>
                <a:spcPts val="600"/>
              </a:spcBef>
              <a:spcAft>
                <a:spcPts val="600"/>
              </a:spcAft>
            </a:pPr>
            <a:r>
              <a:rPr lang="en-US" sz="1600" b="1" dirty="0"/>
              <a:t>Austria, </a:t>
            </a:r>
            <a:r>
              <a:rPr lang="en-US" sz="1600" b="1" dirty="0" err="1"/>
              <a:t>Iirimaa</a:t>
            </a:r>
            <a:r>
              <a:rPr lang="en-US" sz="1600" b="1" dirty="0"/>
              <a:t> ja Holland</a:t>
            </a:r>
            <a:r>
              <a:rPr lang="en-US" sz="1600" dirty="0"/>
              <a:t> </a:t>
            </a:r>
            <a:r>
              <a:rPr lang="en-US" sz="1600" dirty="0" err="1"/>
              <a:t>laiendasid</a:t>
            </a:r>
            <a:r>
              <a:rPr lang="en-US" sz="1600" dirty="0"/>
              <a:t> </a:t>
            </a:r>
            <a:r>
              <a:rPr lang="en-US" sz="1600" dirty="0" err="1"/>
              <a:t>turvaliste</a:t>
            </a:r>
            <a:r>
              <a:rPr lang="en-US" sz="1600" dirty="0"/>
              <a:t> </a:t>
            </a:r>
            <a:r>
              <a:rPr lang="en-US" sz="1600" dirty="0" err="1"/>
              <a:t>kolmandate</a:t>
            </a:r>
            <a:r>
              <a:rPr lang="en-US" sz="1600" dirty="0"/>
              <a:t> </a:t>
            </a:r>
            <a:r>
              <a:rPr lang="en-US" sz="1600" dirty="0" err="1"/>
              <a:t>riikide</a:t>
            </a:r>
            <a:r>
              <a:rPr lang="en-US" sz="1600" dirty="0"/>
              <a:t> </a:t>
            </a:r>
            <a:r>
              <a:rPr lang="en-US" sz="1600" dirty="0" err="1"/>
              <a:t>nimekirju</a:t>
            </a:r>
            <a:r>
              <a:rPr lang="en-US" sz="1600" dirty="0"/>
              <a:t>. </a:t>
            </a:r>
          </a:p>
          <a:p>
            <a:pPr>
              <a:spcBef>
                <a:spcPts val="600"/>
              </a:spcBef>
              <a:spcAft>
                <a:spcPts val="600"/>
              </a:spcAft>
            </a:pPr>
            <a:r>
              <a:rPr lang="en-US" sz="1600" b="1" dirty="0"/>
              <a:t>Austria</a:t>
            </a:r>
            <a:r>
              <a:rPr lang="en-US" sz="1600" dirty="0"/>
              <a:t> </a:t>
            </a:r>
            <a:r>
              <a:rPr lang="en-US" sz="1600" dirty="0" err="1"/>
              <a:t>võib</a:t>
            </a:r>
            <a:r>
              <a:rPr lang="en-US" sz="1600" dirty="0"/>
              <a:t> </a:t>
            </a:r>
            <a:r>
              <a:rPr lang="en-US" sz="1600" dirty="0" err="1"/>
              <a:t>nüüdsest</a:t>
            </a:r>
            <a:r>
              <a:rPr lang="en-US" sz="1600" dirty="0"/>
              <a:t> </a:t>
            </a:r>
            <a:r>
              <a:rPr lang="en-US" sz="1600" dirty="0" err="1"/>
              <a:t>võtta</a:t>
            </a:r>
            <a:r>
              <a:rPr lang="en-US" sz="1600" dirty="0"/>
              <a:t> </a:t>
            </a:r>
            <a:r>
              <a:rPr lang="en-US" sz="1600" dirty="0" err="1" smtClean="0"/>
              <a:t>kaitse</a:t>
            </a:r>
            <a:r>
              <a:rPr lang="en-US" sz="1600" dirty="0" smtClean="0"/>
              <a:t>, </a:t>
            </a:r>
            <a:r>
              <a:rPr lang="en-US" sz="1600" dirty="0" err="1"/>
              <a:t>kui</a:t>
            </a:r>
            <a:r>
              <a:rPr lang="en-US" sz="1600" dirty="0"/>
              <a:t> on </a:t>
            </a:r>
            <a:r>
              <a:rPr lang="en-US" sz="1600" dirty="0" err="1"/>
              <a:t>tõendeid</a:t>
            </a:r>
            <a:r>
              <a:rPr lang="en-US" sz="1600" dirty="0"/>
              <a:t>, et </a:t>
            </a:r>
            <a:r>
              <a:rPr lang="en-US" sz="1600" dirty="0" err="1"/>
              <a:t>inimene</a:t>
            </a:r>
            <a:r>
              <a:rPr lang="en-US" sz="1600" dirty="0"/>
              <a:t> on </a:t>
            </a:r>
            <a:r>
              <a:rPr lang="en-US" sz="1600" dirty="0" err="1"/>
              <a:t>astunud</a:t>
            </a:r>
            <a:r>
              <a:rPr lang="en-US" sz="1600" dirty="0"/>
              <a:t> </a:t>
            </a:r>
            <a:r>
              <a:rPr lang="en-US" sz="1600" dirty="0" err="1"/>
              <a:t>kontakti</a:t>
            </a:r>
            <a:r>
              <a:rPr lang="en-US" sz="1600" dirty="0"/>
              <a:t> </a:t>
            </a:r>
            <a:r>
              <a:rPr lang="en-US" sz="1600" dirty="0" err="1"/>
              <a:t>lähteriigiga</a:t>
            </a:r>
            <a:r>
              <a:rPr lang="en-US" sz="1600" dirty="0"/>
              <a:t>. </a:t>
            </a:r>
            <a:r>
              <a:rPr lang="en-US" sz="1600" dirty="0" err="1"/>
              <a:t>Teisedki</a:t>
            </a:r>
            <a:r>
              <a:rPr lang="en-US" sz="1600" dirty="0"/>
              <a:t> </a:t>
            </a:r>
            <a:r>
              <a:rPr lang="en-US" sz="1600" dirty="0" err="1"/>
              <a:t>LRd</a:t>
            </a:r>
            <a:r>
              <a:rPr lang="en-US" sz="1600" dirty="0"/>
              <a:t> </a:t>
            </a:r>
            <a:r>
              <a:rPr lang="en-US" sz="1600" dirty="0" err="1"/>
              <a:t>lisasid</a:t>
            </a:r>
            <a:r>
              <a:rPr lang="en-US" sz="1600" dirty="0"/>
              <a:t> </a:t>
            </a:r>
            <a:r>
              <a:rPr lang="en-US" sz="1600" dirty="0" err="1"/>
              <a:t>põhjuseid</a:t>
            </a:r>
            <a:r>
              <a:rPr lang="en-US" sz="1600" dirty="0"/>
              <a:t> (e.g. </a:t>
            </a:r>
            <a:r>
              <a:rPr lang="en-US" sz="1600" dirty="0" err="1"/>
              <a:t>seotus</a:t>
            </a:r>
            <a:r>
              <a:rPr lang="en-US" sz="1600" dirty="0"/>
              <a:t> </a:t>
            </a:r>
            <a:r>
              <a:rPr lang="en-US" sz="1600" dirty="0" err="1"/>
              <a:t>kuritegevusega</a:t>
            </a:r>
            <a:r>
              <a:rPr lang="en-US" sz="1600" dirty="0"/>
              <a:t>, </a:t>
            </a:r>
            <a:r>
              <a:rPr lang="en-US" sz="1600" dirty="0" err="1"/>
              <a:t>kaiste</a:t>
            </a:r>
            <a:r>
              <a:rPr lang="en-US" sz="1600" dirty="0"/>
              <a:t> </a:t>
            </a:r>
            <a:r>
              <a:rPr lang="en-US" sz="1600" dirty="0" err="1"/>
              <a:t>äravõtmiseks</a:t>
            </a:r>
            <a:r>
              <a:rPr lang="en-US" sz="1800" dirty="0"/>
              <a:t>. </a:t>
            </a:r>
          </a:p>
        </p:txBody>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
        <p:nvSpPr>
          <p:cNvPr id="7" name="Picture Placeholder 6"/>
          <p:cNvSpPr>
            <a:spLocks noGrp="1"/>
          </p:cNvSpPr>
          <p:nvPr>
            <p:ph type="pic" idx="19"/>
          </p:nvPr>
        </p:nvSpPr>
        <p:spPr/>
      </p:sp>
      <p:sp>
        <p:nvSpPr>
          <p:cNvPr id="8" name="Picture Placeholder 7"/>
          <p:cNvSpPr>
            <a:spLocks noGrp="1"/>
          </p:cNvSpPr>
          <p:nvPr>
            <p:ph type="pic" idx="20"/>
          </p:nvPr>
        </p:nvSpPr>
        <p:spPr/>
      </p:sp>
      <p:sp>
        <p:nvSpPr>
          <p:cNvPr id="9" name="Picture Placeholder 8"/>
          <p:cNvSpPr>
            <a:spLocks noGrp="1"/>
          </p:cNvSpPr>
          <p:nvPr>
            <p:ph type="pic" idx="21"/>
          </p:nvPr>
        </p:nvSpPr>
        <p:spPr/>
      </p:sp>
    </p:spTree>
    <p:extLst>
      <p:ext uri="{BB962C8B-B14F-4D97-AF65-F5344CB8AC3E}">
        <p14:creationId xmlns:p14="http://schemas.microsoft.com/office/powerpoint/2010/main" val="389881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12" y="1124744"/>
            <a:ext cx="8353176" cy="936104"/>
          </a:xfrm>
        </p:spPr>
        <p:txBody>
          <a:bodyPr/>
          <a:lstStyle/>
          <a:p>
            <a:r>
              <a:rPr lang="en-US" sz="2400" dirty="0" err="1" smtClean="0"/>
              <a:t>Hea</a:t>
            </a:r>
            <a:r>
              <a:rPr lang="en-US" sz="2400" dirty="0" smtClean="0"/>
              <a:t> </a:t>
            </a:r>
            <a:r>
              <a:rPr lang="en-US" sz="2400" dirty="0" err="1" smtClean="0"/>
              <a:t>tava</a:t>
            </a:r>
            <a:r>
              <a:rPr lang="en-US" sz="2400" dirty="0" smtClean="0"/>
              <a:t>: </a:t>
            </a:r>
            <a:r>
              <a:rPr lang="en-US" sz="2400" dirty="0" err="1" smtClean="0"/>
              <a:t>Jeziidi</a:t>
            </a:r>
            <a:r>
              <a:rPr lang="en-US" sz="2400" dirty="0" smtClean="0"/>
              <a:t> </a:t>
            </a:r>
            <a:r>
              <a:rPr lang="en-US" sz="2400" dirty="0" err="1"/>
              <a:t>naiste</a:t>
            </a:r>
            <a:r>
              <a:rPr lang="en-US" sz="2400" dirty="0"/>
              <a:t> </a:t>
            </a:r>
            <a:r>
              <a:rPr lang="en-US" sz="2400" dirty="0" err="1" smtClean="0"/>
              <a:t>ümberasustamine</a:t>
            </a:r>
            <a:r>
              <a:rPr lang="en-US" sz="2400" dirty="0" smtClean="0"/>
              <a:t> </a:t>
            </a:r>
            <a:r>
              <a:rPr lang="en-US" sz="2400" dirty="0" err="1"/>
              <a:t>Prantsusmaale</a:t>
            </a:r>
            <a:r>
              <a:rPr lang="en-US" dirty="0"/>
              <a:t/>
            </a:r>
            <a:br>
              <a:rPr lang="en-US" dirty="0"/>
            </a:br>
            <a:endParaRPr lang="en-US" dirty="0"/>
          </a:p>
        </p:txBody>
      </p:sp>
      <p:sp>
        <p:nvSpPr>
          <p:cNvPr id="3" name="Content Placeholder 2"/>
          <p:cNvSpPr>
            <a:spLocks noGrp="1"/>
          </p:cNvSpPr>
          <p:nvPr>
            <p:ph idx="1"/>
          </p:nvPr>
        </p:nvSpPr>
        <p:spPr>
          <a:xfrm>
            <a:off x="271712" y="1340768"/>
            <a:ext cx="5607862" cy="5517232"/>
          </a:xfrm>
        </p:spPr>
        <p:txBody>
          <a:bodyPr/>
          <a:lstStyle/>
          <a:p>
            <a:endParaRPr lang="en-US" dirty="0"/>
          </a:p>
          <a:p>
            <a:pPr marL="0" indent="0">
              <a:spcBef>
                <a:spcPts val="600"/>
              </a:spcBef>
              <a:buNone/>
            </a:pPr>
            <a:r>
              <a:rPr lang="en-US" sz="2400" dirty="0" err="1"/>
              <a:t>Oktoobris</a:t>
            </a:r>
            <a:r>
              <a:rPr lang="en-US" sz="2400" dirty="0"/>
              <a:t> </a:t>
            </a:r>
            <a:r>
              <a:rPr lang="en-US" sz="2400" dirty="0" err="1"/>
              <a:t>lubas</a:t>
            </a:r>
            <a:r>
              <a:rPr lang="en-US" sz="2400" dirty="0"/>
              <a:t> </a:t>
            </a:r>
            <a:r>
              <a:rPr lang="en-US" sz="2400" dirty="0" smtClean="0"/>
              <a:t>FR </a:t>
            </a:r>
            <a:r>
              <a:rPr lang="en-US" sz="2400" dirty="0"/>
              <a:t>president </a:t>
            </a:r>
            <a:r>
              <a:rPr lang="en-US" sz="2400" dirty="0" err="1"/>
              <a:t>alustada</a:t>
            </a:r>
            <a:r>
              <a:rPr lang="en-US" sz="2400" dirty="0"/>
              <a:t> </a:t>
            </a:r>
            <a:r>
              <a:rPr lang="en-US" sz="2400" dirty="0" err="1" smtClean="0"/>
              <a:t>operatsiooni</a:t>
            </a:r>
            <a:r>
              <a:rPr lang="en-US" sz="2400" dirty="0" smtClean="0"/>
              <a:t> </a:t>
            </a:r>
            <a:r>
              <a:rPr lang="en-US" sz="2400" dirty="0" err="1" smtClean="0"/>
              <a:t>Iraagis</a:t>
            </a:r>
            <a:r>
              <a:rPr lang="en-US" sz="2400" dirty="0" smtClean="0"/>
              <a:t> </a:t>
            </a:r>
            <a:r>
              <a:rPr lang="en-US" sz="2400" b="1" dirty="0" err="1"/>
              <a:t>ISISe</a:t>
            </a:r>
            <a:r>
              <a:rPr lang="en-US" sz="2400" b="1" dirty="0"/>
              <a:t> </a:t>
            </a:r>
            <a:r>
              <a:rPr lang="en-US" sz="2400" b="1" dirty="0" err="1"/>
              <a:t>poolt</a:t>
            </a:r>
            <a:r>
              <a:rPr lang="en-US" sz="2400" b="1" dirty="0"/>
              <a:t> </a:t>
            </a:r>
            <a:r>
              <a:rPr lang="en-US" sz="2400" b="1" dirty="0" err="1" smtClean="0"/>
              <a:t>orjastatud</a:t>
            </a:r>
            <a:r>
              <a:rPr lang="en-US" sz="2400" b="1" dirty="0" smtClean="0"/>
              <a:t> </a:t>
            </a:r>
            <a:r>
              <a:rPr lang="en-US" sz="2400" dirty="0" err="1" smtClean="0"/>
              <a:t>jeziidi</a:t>
            </a:r>
            <a:r>
              <a:rPr lang="en-US" sz="2400" dirty="0" smtClean="0"/>
              <a:t> </a:t>
            </a:r>
            <a:r>
              <a:rPr lang="en-US" sz="2400" dirty="0" err="1"/>
              <a:t>naiste</a:t>
            </a:r>
            <a:r>
              <a:rPr lang="en-US" sz="2400" dirty="0"/>
              <a:t> ja </a:t>
            </a:r>
            <a:r>
              <a:rPr lang="en-US" sz="2400" dirty="0" err="1"/>
              <a:t>nende</a:t>
            </a:r>
            <a:r>
              <a:rPr lang="en-US" sz="2400" dirty="0"/>
              <a:t> </a:t>
            </a:r>
            <a:r>
              <a:rPr lang="en-US" sz="2400" dirty="0" err="1"/>
              <a:t>laste</a:t>
            </a:r>
            <a:r>
              <a:rPr lang="en-US" sz="2400" dirty="0"/>
              <a:t> </a:t>
            </a:r>
            <a:r>
              <a:rPr lang="en-US" sz="2400" dirty="0" err="1" smtClean="0"/>
              <a:t>ümber-asustamiseks</a:t>
            </a:r>
            <a:r>
              <a:rPr lang="en-US" sz="2400" dirty="0" smtClean="0"/>
              <a:t>. </a:t>
            </a:r>
          </a:p>
          <a:p>
            <a:pPr marL="0" indent="0">
              <a:spcBef>
                <a:spcPts val="600"/>
              </a:spcBef>
              <a:buNone/>
            </a:pPr>
            <a:r>
              <a:rPr lang="en-US" sz="2400" dirty="0" err="1" smtClean="0"/>
              <a:t>Esimesed</a:t>
            </a:r>
            <a:r>
              <a:rPr lang="en-US" sz="2400" dirty="0" smtClean="0"/>
              <a:t> </a:t>
            </a:r>
            <a:r>
              <a:rPr lang="en-US" sz="2400" dirty="0"/>
              <a:t>83 </a:t>
            </a:r>
            <a:r>
              <a:rPr lang="en-US" sz="2400" dirty="0" err="1" smtClean="0"/>
              <a:t>saabusid</a:t>
            </a:r>
            <a:r>
              <a:rPr lang="en-US" sz="2400" dirty="0" smtClean="0"/>
              <a:t> </a:t>
            </a:r>
            <a:r>
              <a:rPr lang="en-US" sz="2400" dirty="0" err="1"/>
              <a:t>detsembris</a:t>
            </a:r>
            <a:r>
              <a:rPr lang="en-US" sz="2400" dirty="0"/>
              <a:t> </a:t>
            </a:r>
            <a:r>
              <a:rPr lang="en-US" sz="2400" dirty="0" smtClean="0"/>
              <a:t>2018.</a:t>
            </a:r>
          </a:p>
          <a:p>
            <a:pPr marL="0" indent="0">
              <a:spcBef>
                <a:spcPts val="600"/>
              </a:spcBef>
              <a:buNone/>
            </a:pPr>
            <a:r>
              <a:rPr lang="en-US" sz="2400" dirty="0" err="1" smtClean="0"/>
              <a:t>Neile</a:t>
            </a:r>
            <a:r>
              <a:rPr lang="en-US" sz="2400" dirty="0" smtClean="0"/>
              <a:t> </a:t>
            </a:r>
            <a:r>
              <a:rPr lang="en-US" sz="2400" dirty="0" err="1" smtClean="0"/>
              <a:t>pakutakse</a:t>
            </a:r>
            <a:r>
              <a:rPr lang="en-US" sz="2400" dirty="0" smtClean="0"/>
              <a:t> </a:t>
            </a:r>
            <a:r>
              <a:rPr lang="en-US" sz="2400" b="1" dirty="0" err="1" smtClean="0"/>
              <a:t>kõikehõlmavat</a:t>
            </a:r>
            <a:r>
              <a:rPr lang="en-US" sz="2400" b="1" dirty="0" smtClean="0"/>
              <a:t> </a:t>
            </a:r>
            <a:r>
              <a:rPr lang="en-US" sz="2400" b="1" dirty="0" err="1" smtClean="0"/>
              <a:t>tuge</a:t>
            </a:r>
            <a:r>
              <a:rPr lang="en-US" sz="2400" dirty="0" smtClean="0"/>
              <a:t> (</a:t>
            </a:r>
            <a:r>
              <a:rPr lang="en-US" sz="2400" dirty="0" err="1" smtClean="0"/>
              <a:t>majutus</a:t>
            </a:r>
            <a:r>
              <a:rPr lang="en-US" sz="2400" dirty="0" smtClean="0"/>
              <a:t>, </a:t>
            </a:r>
            <a:r>
              <a:rPr lang="en-US" sz="2400" dirty="0" err="1" smtClean="0"/>
              <a:t>tervishoiuteenused</a:t>
            </a:r>
            <a:r>
              <a:rPr lang="en-US" sz="2400" dirty="0" smtClean="0"/>
              <a:t>, </a:t>
            </a:r>
            <a:r>
              <a:rPr lang="en-US" sz="2400" dirty="0" err="1" smtClean="0"/>
              <a:t>juurdepääs</a:t>
            </a:r>
            <a:r>
              <a:rPr lang="en-US" sz="2400" dirty="0" smtClean="0"/>
              <a:t> </a:t>
            </a:r>
            <a:r>
              <a:rPr lang="en-US" sz="2400" dirty="0" err="1"/>
              <a:t>koolile</a:t>
            </a:r>
            <a:r>
              <a:rPr lang="en-US" sz="2400" dirty="0"/>
              <a:t>, </a:t>
            </a:r>
            <a:r>
              <a:rPr lang="en-US" sz="2400" dirty="0" err="1"/>
              <a:t>keeleõppele</a:t>
            </a:r>
            <a:r>
              <a:rPr lang="en-US" sz="2400" dirty="0"/>
              <a:t>, </a:t>
            </a:r>
            <a:r>
              <a:rPr lang="en-US" sz="2400" dirty="0" err="1"/>
              <a:t>kutseõppele</a:t>
            </a:r>
            <a:r>
              <a:rPr lang="en-US" sz="2400" dirty="0"/>
              <a:t>, </a:t>
            </a:r>
            <a:r>
              <a:rPr lang="en-US" sz="2400" dirty="0" err="1"/>
              <a:t>töö</a:t>
            </a:r>
            <a:r>
              <a:rPr lang="en-US" sz="2400" dirty="0"/>
              <a:t> </a:t>
            </a:r>
            <a:r>
              <a:rPr lang="en-US" sz="2400" dirty="0" err="1"/>
              <a:t>leidmise</a:t>
            </a:r>
            <a:r>
              <a:rPr lang="en-US" sz="2400" dirty="0"/>
              <a:t> </a:t>
            </a:r>
            <a:r>
              <a:rPr lang="en-US" sz="2400" dirty="0" err="1" smtClean="0"/>
              <a:t>koolitused</a:t>
            </a:r>
            <a:r>
              <a:rPr lang="en-US" sz="2400" dirty="0" smtClean="0"/>
              <a:t> </a:t>
            </a:r>
            <a:r>
              <a:rPr lang="en-US" sz="2400" dirty="0" err="1" smtClean="0"/>
              <a:t>jne</a:t>
            </a:r>
            <a:r>
              <a:rPr lang="en-US" sz="2400" dirty="0" smtClean="0"/>
              <a:t>).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574" y="1844824"/>
            <a:ext cx="2868890" cy="4320480"/>
          </a:xfrm>
          <a:prstGeom prst="rect">
            <a:avLst/>
          </a:prstGeom>
        </p:spPr>
      </p:pic>
    </p:spTree>
    <p:extLst>
      <p:ext uri="{BB962C8B-B14F-4D97-AF65-F5344CB8AC3E}">
        <p14:creationId xmlns:p14="http://schemas.microsoft.com/office/powerpoint/2010/main" val="4270520997"/>
      </p:ext>
    </p:extLst>
  </p:cSld>
  <p:clrMapOvr>
    <a:masterClrMapping/>
  </p:clrMapOvr>
</p:sld>
</file>

<file path=ppt/theme/theme1.xml><?xml version="1.0" encoding="utf-8"?>
<a:theme xmlns:a="http://schemas.openxmlformats.org/drawingml/2006/main" name="EMN_presentation_national-level_280613">
  <a:themeElements>
    <a:clrScheme name="EMN colours">
      <a:dk1>
        <a:srgbClr val="006FB4"/>
      </a:dk1>
      <a:lt1>
        <a:sysClr val="window" lastClr="FFFFFF"/>
      </a:lt1>
      <a:dk2>
        <a:srgbClr val="000000"/>
      </a:dk2>
      <a:lt2>
        <a:srgbClr val="EEECE1"/>
      </a:lt2>
      <a:accent1>
        <a:srgbClr val="006FB4"/>
      </a:accent1>
      <a:accent2>
        <a:srgbClr val="37ACDE"/>
      </a:accent2>
      <a:accent3>
        <a:srgbClr val="FABB21"/>
      </a:accent3>
      <a:accent4>
        <a:srgbClr val="F29527"/>
      </a:accent4>
      <a:accent5>
        <a:srgbClr val="CF3558"/>
      </a:accent5>
      <a:accent6>
        <a:srgbClr val="95C154"/>
      </a:accent6>
      <a:hlink>
        <a:srgbClr val="37ACDE"/>
      </a:hlink>
      <a:folHlink>
        <a:srgbClr val="FABB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EMN_presentation_national-level_280613</Template>
  <TotalTime>10161</TotalTime>
  <Words>2363</Words>
  <Application>Microsoft Office PowerPoint</Application>
  <PresentationFormat>On-screen Show (4:3)</PresentationFormat>
  <Paragraphs>158</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EMN_presentation_national-level_280613</vt:lpstr>
      <vt:lpstr>ELi olulisemad arengud  rände- ja varjupaigavaldkonnas, 2018  EMNi võrgustikukohtumine, 14. juuni 2019</vt:lpstr>
      <vt:lpstr>EMNi aastaraport</vt:lpstr>
      <vt:lpstr>I Seaduslik ränne </vt:lpstr>
      <vt:lpstr>Hea tava: Ringränne ELi HEIde välisvilistlastele</vt:lpstr>
      <vt:lpstr>II Rahvusvaheline kaitse</vt:lpstr>
      <vt:lpstr>Rändekriis on läbi!</vt:lpstr>
      <vt:lpstr>CEAS reformi seis kevad 2019</vt:lpstr>
      <vt:lpstr>Asüülireeglite karmistumine </vt:lpstr>
      <vt:lpstr>Hea tava: Jeziidi naiste ümberasustamine Prantsusmaale </vt:lpstr>
      <vt:lpstr>Head tavad: Varjupaigataotlejate soolisuse ja seksuaalsusega arvestamine </vt:lpstr>
      <vt:lpstr>III Ebaseaduslik ränne ja tagasipöördumine</vt:lpstr>
      <vt:lpstr>Välispiiril tuvastatud ebaseaduslikud piiriületused </vt:lpstr>
      <vt:lpstr>Koostöö kolmandate riikidega </vt:lpstr>
      <vt:lpstr>Hea tava - Infokampaaniad kolmandates riikides</vt:lpstr>
      <vt:lpstr>  Tänan!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of Reception Facilities for Asylum Seekers in the different Member States</dc:title>
  <dc:creator>Sheila Maas</dc:creator>
  <cp:lastModifiedBy>Windows User</cp:lastModifiedBy>
  <cp:revision>375</cp:revision>
  <cp:lastPrinted>2017-02-17T13:19:44Z</cp:lastPrinted>
  <dcterms:created xsi:type="dcterms:W3CDTF">2013-09-26T09:43:10Z</dcterms:created>
  <dcterms:modified xsi:type="dcterms:W3CDTF">2019-06-19T08:28:17Z</dcterms:modified>
</cp:coreProperties>
</file>